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26"/>
  </p:notesMasterIdLst>
  <p:sldIdLst>
    <p:sldId id="257" r:id="rId6"/>
    <p:sldId id="258" r:id="rId7"/>
    <p:sldId id="260" r:id="rId8"/>
    <p:sldId id="262" r:id="rId9"/>
    <p:sldId id="263" r:id="rId10"/>
    <p:sldId id="264" r:id="rId11"/>
    <p:sldId id="266" r:id="rId12"/>
    <p:sldId id="267" r:id="rId13"/>
    <p:sldId id="268" r:id="rId14"/>
    <p:sldId id="270" r:id="rId15"/>
    <p:sldId id="272" r:id="rId16"/>
    <p:sldId id="273" r:id="rId17"/>
    <p:sldId id="1170" r:id="rId18"/>
    <p:sldId id="269" r:id="rId19"/>
    <p:sldId id="265" r:id="rId20"/>
    <p:sldId id="1171" r:id="rId21"/>
    <p:sldId id="1172" r:id="rId22"/>
    <p:sldId id="1173" r:id="rId23"/>
    <p:sldId id="1174" r:id="rId24"/>
    <p:sldId id="1175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91B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79C16D-D17B-B5F3-6297-F1BD4FEF69A3}" v="28" dt="2026-01-13T15:32:58.2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4504" autoAdjust="0"/>
  </p:normalViewPr>
  <p:slideViewPr>
    <p:cSldViewPr snapToGrid="0">
      <p:cViewPr varScale="1">
        <p:scale>
          <a:sx n="93" d="100"/>
          <a:sy n="93" d="100"/>
        </p:scale>
        <p:origin x="127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aron Moss" userId="S::aaron.moss@cloudresearch.com::2ef91cd1-478d-4e62-9b55-d75b2861bfe4" providerId="AD" clId="Web-{2279C16D-D17B-B5F3-6297-F1BD4FEF69A3}"/>
    <pc:docChg chg="addSld delSld modSld">
      <pc:chgData name="Aaron Moss" userId="S::aaron.moss@cloudresearch.com::2ef91cd1-478d-4e62-9b55-d75b2861bfe4" providerId="AD" clId="Web-{2279C16D-D17B-B5F3-6297-F1BD4FEF69A3}" dt="2026-01-13T15:32:58.271" v="27"/>
      <pc:docMkLst>
        <pc:docMk/>
      </pc:docMkLst>
      <pc:sldChg chg="add del">
        <pc:chgData name="Aaron Moss" userId="S::aaron.moss@cloudresearch.com::2ef91cd1-478d-4e62-9b55-d75b2861bfe4" providerId="AD" clId="Web-{2279C16D-D17B-B5F3-6297-F1BD4FEF69A3}" dt="2026-01-13T15:32:08.812" v="21"/>
        <pc:sldMkLst>
          <pc:docMk/>
          <pc:sldMk cId="0" sldId="265"/>
        </pc:sldMkLst>
      </pc:sldChg>
      <pc:sldChg chg="addSp modSp mod setBg">
        <pc:chgData name="Aaron Moss" userId="S::aaron.moss@cloudresearch.com::2ef91cd1-478d-4e62-9b55-d75b2861bfe4" providerId="AD" clId="Web-{2279C16D-D17B-B5F3-6297-F1BD4FEF69A3}" dt="2026-01-13T15:30:53.878" v="19" actId="14100"/>
        <pc:sldMkLst>
          <pc:docMk/>
          <pc:sldMk cId="883754225" sldId="266"/>
        </pc:sldMkLst>
        <pc:spChg chg="mod">
          <ac:chgData name="Aaron Moss" userId="S::aaron.moss@cloudresearch.com::2ef91cd1-478d-4e62-9b55-d75b2861bfe4" providerId="AD" clId="Web-{2279C16D-D17B-B5F3-6297-F1BD4FEF69A3}" dt="2026-01-13T15:29:55.081" v="1"/>
          <ac:spMkLst>
            <pc:docMk/>
            <pc:sldMk cId="883754225" sldId="266"/>
            <ac:spMk id="2" creationId="{91FEF81E-E8CB-06DE-EAC5-BE39026DE54D}"/>
          </ac:spMkLst>
        </pc:spChg>
        <pc:spChg chg="mod">
          <ac:chgData name="Aaron Moss" userId="S::aaron.moss@cloudresearch.com::2ef91cd1-478d-4e62-9b55-d75b2861bfe4" providerId="AD" clId="Web-{2279C16D-D17B-B5F3-6297-F1BD4FEF69A3}" dt="2026-01-13T15:30:29.315" v="13" actId="20577"/>
          <ac:spMkLst>
            <pc:docMk/>
            <pc:sldMk cId="883754225" sldId="266"/>
            <ac:spMk id="5" creationId="{03BE4816-9041-8F7C-C0A5-2A4952801810}"/>
          </ac:spMkLst>
        </pc:spChg>
        <pc:spChg chg="add">
          <ac:chgData name="Aaron Moss" userId="S::aaron.moss@cloudresearch.com::2ef91cd1-478d-4e62-9b55-d75b2861bfe4" providerId="AD" clId="Web-{2279C16D-D17B-B5F3-6297-F1BD4FEF69A3}" dt="2026-01-13T15:29:55.081" v="1"/>
          <ac:spMkLst>
            <pc:docMk/>
            <pc:sldMk cId="883754225" sldId="266"/>
            <ac:spMk id="11" creationId="{99ED5833-B85B-4103-8A3B-CAB0308E6C15}"/>
          </ac:spMkLst>
        </pc:spChg>
        <pc:grpChg chg="mod ord">
          <ac:chgData name="Aaron Moss" userId="S::aaron.moss@cloudresearch.com::2ef91cd1-478d-4e62-9b55-d75b2861bfe4" providerId="AD" clId="Web-{2279C16D-D17B-B5F3-6297-F1BD4FEF69A3}" dt="2026-01-13T15:30:53.878" v="19" actId="14100"/>
          <ac:grpSpMkLst>
            <pc:docMk/>
            <pc:sldMk cId="883754225" sldId="266"/>
            <ac:grpSpMk id="6" creationId="{B053D934-E23B-5CD7-BB5A-3E6F856AB7AA}"/>
          </ac:grpSpMkLst>
        </pc:grpChg>
        <pc:picChg chg="add mod">
          <ac:chgData name="Aaron Moss" userId="S::aaron.moss@cloudresearch.com::2ef91cd1-478d-4e62-9b55-d75b2861bfe4" providerId="AD" clId="Web-{2279C16D-D17B-B5F3-6297-F1BD4FEF69A3}" dt="2026-01-13T15:29:55.081" v="1"/>
          <ac:picMkLst>
            <pc:docMk/>
            <pc:sldMk cId="883754225" sldId="266"/>
            <ac:picMk id="3" creationId="{44C7EAC1-EE79-3193-A244-674865072453}"/>
          </ac:picMkLst>
        </pc:picChg>
      </pc:sldChg>
      <pc:sldChg chg="del">
        <pc:chgData name="Aaron Moss" userId="S::aaron.moss@cloudresearch.com::2ef91cd1-478d-4e62-9b55-d75b2861bfe4" providerId="AD" clId="Web-{2279C16D-D17B-B5F3-6297-F1BD4FEF69A3}" dt="2026-01-13T15:32:12.797" v="22"/>
        <pc:sldMkLst>
          <pc:docMk/>
          <pc:sldMk cId="1312236533" sldId="1171"/>
        </pc:sldMkLst>
      </pc:sldChg>
      <pc:sldChg chg="add">
        <pc:chgData name="Aaron Moss" userId="S::aaron.moss@cloudresearch.com::2ef91cd1-478d-4e62-9b55-d75b2861bfe4" providerId="AD" clId="Web-{2279C16D-D17B-B5F3-6297-F1BD4FEF69A3}" dt="2026-01-13T15:32:40.129" v="23"/>
        <pc:sldMkLst>
          <pc:docMk/>
          <pc:sldMk cId="2485052552" sldId="1171"/>
        </pc:sldMkLst>
      </pc:sldChg>
      <pc:sldChg chg="add">
        <pc:chgData name="Aaron Moss" userId="S::aaron.moss@cloudresearch.com::2ef91cd1-478d-4e62-9b55-d75b2861bfe4" providerId="AD" clId="Web-{2279C16D-D17B-B5F3-6297-F1BD4FEF69A3}" dt="2026-01-13T15:32:57.615" v="24"/>
        <pc:sldMkLst>
          <pc:docMk/>
          <pc:sldMk cId="169365918" sldId="1172"/>
        </pc:sldMkLst>
      </pc:sldChg>
      <pc:sldChg chg="add">
        <pc:chgData name="Aaron Moss" userId="S::aaron.moss@cloudresearch.com::2ef91cd1-478d-4e62-9b55-d75b2861bfe4" providerId="AD" clId="Web-{2279C16D-D17B-B5F3-6297-F1BD4FEF69A3}" dt="2026-01-13T15:32:57.787" v="25"/>
        <pc:sldMkLst>
          <pc:docMk/>
          <pc:sldMk cId="4257440538" sldId="1173"/>
        </pc:sldMkLst>
      </pc:sldChg>
      <pc:sldChg chg="add">
        <pc:chgData name="Aaron Moss" userId="S::aaron.moss@cloudresearch.com::2ef91cd1-478d-4e62-9b55-d75b2861bfe4" providerId="AD" clId="Web-{2279C16D-D17B-B5F3-6297-F1BD4FEF69A3}" dt="2026-01-13T15:32:58.021" v="26"/>
        <pc:sldMkLst>
          <pc:docMk/>
          <pc:sldMk cId="2955162098" sldId="1174"/>
        </pc:sldMkLst>
      </pc:sldChg>
      <pc:sldChg chg="add">
        <pc:chgData name="Aaron Moss" userId="S::aaron.moss@cloudresearch.com::2ef91cd1-478d-4e62-9b55-d75b2861bfe4" providerId="AD" clId="Web-{2279C16D-D17B-B5F3-6297-F1BD4FEF69A3}" dt="2026-01-13T15:32:58.271" v="27"/>
        <pc:sldMkLst>
          <pc:docMk/>
          <pc:sldMk cId="2884198132" sldId="1175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Motivations</c:v>
                </c:pt>
              </c:strCache>
            </c:strRef>
          </c:tx>
          <c:spPr>
            <a:solidFill>
              <a:srgbClr val="0891B2"/>
            </a:solidFill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Social Facilitation</c:v>
                </c:pt>
                <c:pt idx="1">
                  <c:v>Enjoyment</c:v>
                </c:pt>
                <c:pt idx="2">
                  <c:v>Coping with Stress</c:v>
                </c:pt>
                <c:pt idx="3">
                  <c:v>Relaxation</c:v>
                </c:pt>
                <c:pt idx="4">
                  <c:v>Enhance Experiences</c:v>
                </c:pt>
                <c:pt idx="5">
                  <c:v>Improve Meal Flavor</c:v>
                </c:pt>
                <c:pt idx="6">
                  <c:v>Feeling Obligated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51</c:v>
                </c:pt>
                <c:pt idx="1">
                  <c:v>47</c:v>
                </c:pt>
                <c:pt idx="2">
                  <c:v>43</c:v>
                </c:pt>
                <c:pt idx="3">
                  <c:v>40</c:v>
                </c:pt>
                <c:pt idx="4">
                  <c:v>13</c:v>
                </c:pt>
                <c:pt idx="5">
                  <c:v>11</c:v>
                </c:pt>
                <c:pt idx="6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9B-43E3-AD07-283095F95BF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094734554"/>
        <c:axId val="2094734552"/>
      </c:barChart>
      <c:catAx>
        <c:axId val="209473455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 cap="flat">
            <a:solidFill>
              <a:srgbClr val="888888"/>
            </a:solidFill>
            <a:prstDash val="solid"/>
            <a:round/>
          </a:ln>
        </c:spPr>
        <c:crossAx val="2094734552"/>
        <c:crosses val="autoZero"/>
        <c:auto val="1"/>
        <c:lblAlgn val="ctr"/>
        <c:lblOffset val="100"/>
        <c:noMultiLvlLbl val="1"/>
      </c:catAx>
      <c:valAx>
        <c:axId val="2094734552"/>
        <c:scaling>
          <c:orientation val="minMax"/>
          <c:max val="60"/>
        </c:scaling>
        <c:delete val="0"/>
        <c:axPos val="b"/>
        <c:majorGridlines>
          <c:spPr>
            <a:ln w="12700" cap="flat">
              <a:solidFill>
                <a:srgbClr val="E2E8F0"/>
              </a:solidFill>
              <a:prstDash val="solid"/>
              <a:round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Percentage of Respondents</a:t>
                </a:r>
              </a:p>
            </c:rich>
          </c:tx>
          <c:overlay val="0"/>
        </c:title>
        <c:numFmt formatCode="General" sourceLinked="0"/>
        <c:majorTickMark val="out"/>
        <c:minorTickMark val="none"/>
        <c:tickLblPos val="low"/>
        <c:spPr>
          <a:ln w="12700" cap="flat">
            <a:solidFill>
              <a:srgbClr val="888888"/>
            </a:solidFill>
            <a:prstDash val="solid"/>
            <a:round/>
          </a:ln>
        </c:spPr>
        <c:crossAx val="209473455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span"/>
    <c:showDLblsOverMax val="1"/>
  </c:chart>
  <c:spPr>
    <a:noFill/>
    <a:ln>
      <a:solidFill>
        <a:schemeClr val="accent1"/>
      </a:solidFill>
    </a:ln>
    <a:effectLst/>
  </c:spPr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c:style val="2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Moral Reasoning Stages</c:v>
                </c:pt>
              </c:strCache>
            </c:strRef>
          </c:tx>
          <c:spPr>
            <a:solidFill>
              <a:srgbClr val="0891B2"/>
            </a:solidFill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 b="0" i="0" u="none" strike="noStrike">
                    <a:solidFill>
                      <a:srgbClr val="1E293B"/>
                    </a:solidFill>
                    <a:latin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Stage 5: Social Contract</c:v>
                </c:pt>
                <c:pt idx="1">
                  <c:v>Stage 2: Self-Interest</c:v>
                </c:pt>
                <c:pt idx="2">
                  <c:v>Stage 4: Law &amp; Order</c:v>
                </c:pt>
                <c:pt idx="3">
                  <c:v>Stage 3: Good Relationships</c:v>
                </c:pt>
                <c:pt idx="4">
                  <c:v>Stage 1: Punishment</c:v>
                </c:pt>
                <c:pt idx="5">
                  <c:v>Stage 6: Universal Principles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62</c:v>
                </c:pt>
                <c:pt idx="1">
                  <c:v>45</c:v>
                </c:pt>
                <c:pt idx="2">
                  <c:v>38</c:v>
                </c:pt>
                <c:pt idx="3">
                  <c:v>25</c:v>
                </c:pt>
                <c:pt idx="4">
                  <c:v>18</c:v>
                </c:pt>
                <c:pt idx="5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62-4022-96B7-61A7990A8FE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094734554"/>
        <c:axId val="2094734552"/>
      </c:barChart>
      <c:catAx>
        <c:axId val="209473455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 cap="flat">
            <a:solidFill>
              <a:srgbClr val="888888"/>
            </a:solidFill>
            <a:prstDash val="solid"/>
            <a:round/>
          </a:ln>
        </c:spPr>
        <c:txPr>
          <a:bodyPr/>
          <a:lstStyle/>
          <a:p>
            <a:pPr>
              <a:defRPr sz="1200" b="0" i="0" u="none" strike="noStrike">
                <a:solidFill>
                  <a:srgbClr val="000000"/>
                </a:solidFill>
                <a:latin typeface="Arial"/>
              </a:defRPr>
            </a:pPr>
            <a:endParaRPr lang="en-US"/>
          </a:p>
        </c:txPr>
        <c:crossAx val="2094734552"/>
        <c:crosses val="autoZero"/>
        <c:auto val="1"/>
        <c:lblAlgn val="ctr"/>
        <c:lblOffset val="100"/>
        <c:noMultiLvlLbl val="1"/>
      </c:catAx>
      <c:valAx>
        <c:axId val="2094734552"/>
        <c:scaling>
          <c:orientation val="minMax"/>
          <c:max val="70"/>
        </c:scaling>
        <c:delete val="0"/>
        <c:axPos val="b"/>
        <c:majorGridlines>
          <c:spPr>
            <a:ln w="12700" cap="flat">
              <a:solidFill>
                <a:srgbClr val="E2E8F0"/>
              </a:solidFill>
              <a:prstDash val="solid"/>
              <a:round/>
            </a:ln>
          </c:spPr>
        </c:majorGridlines>
        <c:title>
          <c:tx>
            <c:rich>
              <a:bodyPr/>
              <a:lstStyle/>
              <a:p>
                <a:pPr>
                  <a:defRPr b="0" i="0" u="none" strike="noStrike">
                    <a:solidFill>
                      <a:srgbClr val="000000"/>
                    </a:solidFill>
                    <a:latin typeface="Arial"/>
                  </a:defRPr>
                </a:pPr>
                <a:r>
                  <a:rPr lang="en-US" b="0" i="0" u="none" strike="noStrike">
                    <a:solidFill>
                      <a:srgbClr val="000000"/>
                    </a:solidFill>
                    <a:latin typeface="Arial"/>
                  </a:rPr>
                  <a:t>Percentage of Responses</a:t>
                </a:r>
              </a:p>
            </c:rich>
          </c:tx>
          <c:overlay val="0"/>
        </c:title>
        <c:numFmt formatCode="General" sourceLinked="0"/>
        <c:majorTickMark val="out"/>
        <c:minorTickMark val="none"/>
        <c:tickLblPos val="low"/>
        <c:spPr>
          <a:ln w="12700" cap="flat">
            <a:solidFill>
              <a:srgbClr val="888888"/>
            </a:solidFill>
            <a:prstDash val="solid"/>
            <a:round/>
          </a:ln>
        </c:spPr>
        <c:txPr>
          <a:bodyPr/>
          <a:lstStyle/>
          <a:p>
            <a:pPr>
              <a:defRPr sz="1200" b="0" i="0" u="none" strike="noStrike">
                <a:solidFill>
                  <a:srgbClr val="000000"/>
                </a:solidFill>
                <a:latin typeface="Arial"/>
              </a:defRPr>
            </a:pPr>
            <a:endParaRPr lang="en-US"/>
          </a:p>
        </c:txPr>
        <c:crossAx val="209473455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span"/>
    <c:showDLblsOverMax val="1"/>
  </c:chart>
  <c:spPr>
    <a:noFill/>
    <a:ln>
      <a:noFill/>
    </a:ln>
    <a:effectLst/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313968-87DB-4C87-9509-6D26ADFA1D1E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BCC6C0C2-1667-42F0-89D8-EA2BFF21A892}">
      <dgm:prSet/>
      <dgm:spPr/>
      <dgm:t>
        <a:bodyPr/>
        <a:lstStyle/>
        <a:p>
          <a:r>
            <a:rPr lang="en-US"/>
            <a:t>During the 2024 Presidential campaign, Donald Trump and Kamala Harris held one debate. </a:t>
          </a:r>
        </a:p>
      </dgm:t>
    </dgm:pt>
    <dgm:pt modelId="{FA15AE26-A1CF-44D4-89A4-E61078841581}" type="parTrans" cxnId="{2E55BAD7-43DA-42F7-AAE1-CE1476003553}">
      <dgm:prSet/>
      <dgm:spPr/>
      <dgm:t>
        <a:bodyPr/>
        <a:lstStyle/>
        <a:p>
          <a:endParaRPr lang="en-US"/>
        </a:p>
      </dgm:t>
    </dgm:pt>
    <dgm:pt modelId="{420713C3-D05C-4146-A1A4-78473FCE68EA}" type="sibTrans" cxnId="{2E55BAD7-43DA-42F7-AAE1-CE1476003553}">
      <dgm:prSet/>
      <dgm:spPr/>
      <dgm:t>
        <a:bodyPr/>
        <a:lstStyle/>
        <a:p>
          <a:endParaRPr lang="en-US"/>
        </a:p>
      </dgm:t>
    </dgm:pt>
    <dgm:pt modelId="{9BC88994-8BE8-425F-BEC6-19BE3DD7B088}">
      <dgm:prSet/>
      <dgm:spPr/>
      <dgm:t>
        <a:bodyPr/>
        <a:lstStyle/>
        <a:p>
          <a:r>
            <a:rPr lang="en-US"/>
            <a:t>Everyone wanted to know: did anyone change their mind, especially undecided voters?</a:t>
          </a:r>
        </a:p>
      </dgm:t>
    </dgm:pt>
    <dgm:pt modelId="{7119D8C6-8233-4FEA-ABCD-8CD2892395CC}" type="parTrans" cxnId="{D6BB23E4-B692-4104-B78B-4C80687430D0}">
      <dgm:prSet/>
      <dgm:spPr/>
      <dgm:t>
        <a:bodyPr/>
        <a:lstStyle/>
        <a:p>
          <a:endParaRPr lang="en-US"/>
        </a:p>
      </dgm:t>
    </dgm:pt>
    <dgm:pt modelId="{8491E904-1671-4402-9AD6-D13F9CD8F78E}" type="sibTrans" cxnId="{D6BB23E4-B692-4104-B78B-4C80687430D0}">
      <dgm:prSet/>
      <dgm:spPr/>
      <dgm:t>
        <a:bodyPr/>
        <a:lstStyle/>
        <a:p>
          <a:endParaRPr lang="en-US"/>
        </a:p>
      </dgm:t>
    </dgm:pt>
    <dgm:pt modelId="{09F8E859-B359-42CB-A310-D6151796F54D}" type="pres">
      <dgm:prSet presAssocID="{8E313968-87DB-4C87-9509-6D26ADFA1D1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2E620CC-8ECA-4E3D-8EA2-08F330238C49}" type="pres">
      <dgm:prSet presAssocID="{BCC6C0C2-1667-42F0-89D8-EA2BFF21A892}" presName="hierRoot1" presStyleCnt="0"/>
      <dgm:spPr/>
    </dgm:pt>
    <dgm:pt modelId="{036A9269-C443-4863-AD6C-174867CA9DFC}" type="pres">
      <dgm:prSet presAssocID="{BCC6C0C2-1667-42F0-89D8-EA2BFF21A892}" presName="composite" presStyleCnt="0"/>
      <dgm:spPr/>
    </dgm:pt>
    <dgm:pt modelId="{610436B0-CA7C-4DF2-A4DC-37E74B71E19C}" type="pres">
      <dgm:prSet presAssocID="{BCC6C0C2-1667-42F0-89D8-EA2BFF21A892}" presName="background" presStyleLbl="node0" presStyleIdx="0" presStyleCnt="2"/>
      <dgm:spPr/>
    </dgm:pt>
    <dgm:pt modelId="{E407E73B-B94D-4A5C-9824-0BA3AE0E334A}" type="pres">
      <dgm:prSet presAssocID="{BCC6C0C2-1667-42F0-89D8-EA2BFF21A892}" presName="text" presStyleLbl="fgAcc0" presStyleIdx="0" presStyleCnt="2">
        <dgm:presLayoutVars>
          <dgm:chPref val="3"/>
        </dgm:presLayoutVars>
      </dgm:prSet>
      <dgm:spPr/>
    </dgm:pt>
    <dgm:pt modelId="{FF62112F-ADCC-41A0-909A-95C37A7609D7}" type="pres">
      <dgm:prSet presAssocID="{BCC6C0C2-1667-42F0-89D8-EA2BFF21A892}" presName="hierChild2" presStyleCnt="0"/>
      <dgm:spPr/>
    </dgm:pt>
    <dgm:pt modelId="{E4A515FE-ACA8-422C-9D6B-BD47988E286D}" type="pres">
      <dgm:prSet presAssocID="{9BC88994-8BE8-425F-BEC6-19BE3DD7B088}" presName="hierRoot1" presStyleCnt="0"/>
      <dgm:spPr/>
    </dgm:pt>
    <dgm:pt modelId="{1A0DCA21-B846-4EFA-B466-2D6C969F8284}" type="pres">
      <dgm:prSet presAssocID="{9BC88994-8BE8-425F-BEC6-19BE3DD7B088}" presName="composite" presStyleCnt="0"/>
      <dgm:spPr/>
    </dgm:pt>
    <dgm:pt modelId="{018588B3-5925-4C63-A0AD-F00B29399E2F}" type="pres">
      <dgm:prSet presAssocID="{9BC88994-8BE8-425F-BEC6-19BE3DD7B088}" presName="background" presStyleLbl="node0" presStyleIdx="1" presStyleCnt="2"/>
      <dgm:spPr/>
    </dgm:pt>
    <dgm:pt modelId="{EF29F475-4CB6-4E8E-8D1D-06F91FE455DE}" type="pres">
      <dgm:prSet presAssocID="{9BC88994-8BE8-425F-BEC6-19BE3DD7B088}" presName="text" presStyleLbl="fgAcc0" presStyleIdx="1" presStyleCnt="2">
        <dgm:presLayoutVars>
          <dgm:chPref val="3"/>
        </dgm:presLayoutVars>
      </dgm:prSet>
      <dgm:spPr/>
    </dgm:pt>
    <dgm:pt modelId="{37970E76-9060-4064-83EE-9A9DCB459F30}" type="pres">
      <dgm:prSet presAssocID="{9BC88994-8BE8-425F-BEC6-19BE3DD7B088}" presName="hierChild2" presStyleCnt="0"/>
      <dgm:spPr/>
    </dgm:pt>
  </dgm:ptLst>
  <dgm:cxnLst>
    <dgm:cxn modelId="{92AB8084-C0B8-42BB-A706-3BC0FDF511C3}" type="presOf" srcId="{9BC88994-8BE8-425F-BEC6-19BE3DD7B088}" destId="{EF29F475-4CB6-4E8E-8D1D-06F91FE455DE}" srcOrd="0" destOrd="0" presId="urn:microsoft.com/office/officeart/2005/8/layout/hierarchy1"/>
    <dgm:cxn modelId="{C3CFCEA2-031A-460B-888D-28A565F9FD04}" type="presOf" srcId="{BCC6C0C2-1667-42F0-89D8-EA2BFF21A892}" destId="{E407E73B-B94D-4A5C-9824-0BA3AE0E334A}" srcOrd="0" destOrd="0" presId="urn:microsoft.com/office/officeart/2005/8/layout/hierarchy1"/>
    <dgm:cxn modelId="{48D256B6-EA81-434D-89DC-D4F41014CFF3}" type="presOf" srcId="{8E313968-87DB-4C87-9509-6D26ADFA1D1E}" destId="{09F8E859-B359-42CB-A310-D6151796F54D}" srcOrd="0" destOrd="0" presId="urn:microsoft.com/office/officeart/2005/8/layout/hierarchy1"/>
    <dgm:cxn modelId="{2E55BAD7-43DA-42F7-AAE1-CE1476003553}" srcId="{8E313968-87DB-4C87-9509-6D26ADFA1D1E}" destId="{BCC6C0C2-1667-42F0-89D8-EA2BFF21A892}" srcOrd="0" destOrd="0" parTransId="{FA15AE26-A1CF-44D4-89A4-E61078841581}" sibTransId="{420713C3-D05C-4146-A1A4-78473FCE68EA}"/>
    <dgm:cxn modelId="{D6BB23E4-B692-4104-B78B-4C80687430D0}" srcId="{8E313968-87DB-4C87-9509-6D26ADFA1D1E}" destId="{9BC88994-8BE8-425F-BEC6-19BE3DD7B088}" srcOrd="1" destOrd="0" parTransId="{7119D8C6-8233-4FEA-ABCD-8CD2892395CC}" sibTransId="{8491E904-1671-4402-9AD6-D13F9CD8F78E}"/>
    <dgm:cxn modelId="{CAE6CF63-4237-4E15-B1AF-F822D9608CEB}" type="presParOf" srcId="{09F8E859-B359-42CB-A310-D6151796F54D}" destId="{D2E620CC-8ECA-4E3D-8EA2-08F330238C49}" srcOrd="0" destOrd="0" presId="urn:microsoft.com/office/officeart/2005/8/layout/hierarchy1"/>
    <dgm:cxn modelId="{24EDF3E6-28AE-4E94-A0C6-6AE56FE70566}" type="presParOf" srcId="{D2E620CC-8ECA-4E3D-8EA2-08F330238C49}" destId="{036A9269-C443-4863-AD6C-174867CA9DFC}" srcOrd="0" destOrd="0" presId="urn:microsoft.com/office/officeart/2005/8/layout/hierarchy1"/>
    <dgm:cxn modelId="{55CDB31B-CCC2-4A2D-98C3-4159D631EDA9}" type="presParOf" srcId="{036A9269-C443-4863-AD6C-174867CA9DFC}" destId="{610436B0-CA7C-4DF2-A4DC-37E74B71E19C}" srcOrd="0" destOrd="0" presId="urn:microsoft.com/office/officeart/2005/8/layout/hierarchy1"/>
    <dgm:cxn modelId="{889A4AC3-C09A-4C9D-85D8-8D01F0B6C62E}" type="presParOf" srcId="{036A9269-C443-4863-AD6C-174867CA9DFC}" destId="{E407E73B-B94D-4A5C-9824-0BA3AE0E334A}" srcOrd="1" destOrd="0" presId="urn:microsoft.com/office/officeart/2005/8/layout/hierarchy1"/>
    <dgm:cxn modelId="{BA021565-1EB4-4551-BEB6-33098D31E4F2}" type="presParOf" srcId="{D2E620CC-8ECA-4E3D-8EA2-08F330238C49}" destId="{FF62112F-ADCC-41A0-909A-95C37A7609D7}" srcOrd="1" destOrd="0" presId="urn:microsoft.com/office/officeart/2005/8/layout/hierarchy1"/>
    <dgm:cxn modelId="{E6C437F2-0245-4E44-A98E-EC87F063EE74}" type="presParOf" srcId="{09F8E859-B359-42CB-A310-D6151796F54D}" destId="{E4A515FE-ACA8-422C-9D6B-BD47988E286D}" srcOrd="1" destOrd="0" presId="urn:microsoft.com/office/officeart/2005/8/layout/hierarchy1"/>
    <dgm:cxn modelId="{F7C3DAA1-0ED9-459A-8B04-52FF98AAFC52}" type="presParOf" srcId="{E4A515FE-ACA8-422C-9D6B-BD47988E286D}" destId="{1A0DCA21-B846-4EFA-B466-2D6C969F8284}" srcOrd="0" destOrd="0" presId="urn:microsoft.com/office/officeart/2005/8/layout/hierarchy1"/>
    <dgm:cxn modelId="{3B09046B-1512-4F74-8210-B6D9E7F935EE}" type="presParOf" srcId="{1A0DCA21-B846-4EFA-B466-2D6C969F8284}" destId="{018588B3-5925-4C63-A0AD-F00B29399E2F}" srcOrd="0" destOrd="0" presId="urn:microsoft.com/office/officeart/2005/8/layout/hierarchy1"/>
    <dgm:cxn modelId="{CEE8AA38-D4AD-4177-A32C-CC695FA115FB}" type="presParOf" srcId="{1A0DCA21-B846-4EFA-B466-2D6C969F8284}" destId="{EF29F475-4CB6-4E8E-8D1D-06F91FE455DE}" srcOrd="1" destOrd="0" presId="urn:microsoft.com/office/officeart/2005/8/layout/hierarchy1"/>
    <dgm:cxn modelId="{3FF22BF2-D006-4597-96A7-969A233B39DA}" type="presParOf" srcId="{E4A515FE-ACA8-422C-9D6B-BD47988E286D}" destId="{37970E76-9060-4064-83EE-9A9DCB459F3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0436B0-CA7C-4DF2-A4DC-37E74B71E19C}">
      <dsp:nvSpPr>
        <dsp:cNvPr id="0" name=""/>
        <dsp:cNvSpPr/>
      </dsp:nvSpPr>
      <dsp:spPr>
        <a:xfrm>
          <a:off x="134291" y="612"/>
          <a:ext cx="4332795" cy="27513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07E73B-B94D-4A5C-9824-0BA3AE0E334A}">
      <dsp:nvSpPr>
        <dsp:cNvPr id="0" name=""/>
        <dsp:cNvSpPr/>
      </dsp:nvSpPr>
      <dsp:spPr>
        <a:xfrm>
          <a:off x="615713" y="457963"/>
          <a:ext cx="4332795" cy="27513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During the 2024 Presidential campaign, Donald Trump and Kamala Harris held one debate. </a:t>
          </a:r>
        </a:p>
      </dsp:txBody>
      <dsp:txXfrm>
        <a:off x="696297" y="538547"/>
        <a:ext cx="4171627" cy="2590157"/>
      </dsp:txXfrm>
    </dsp:sp>
    <dsp:sp modelId="{018588B3-5925-4C63-A0AD-F00B29399E2F}">
      <dsp:nvSpPr>
        <dsp:cNvPr id="0" name=""/>
        <dsp:cNvSpPr/>
      </dsp:nvSpPr>
      <dsp:spPr>
        <a:xfrm>
          <a:off x="5429930" y="612"/>
          <a:ext cx="4332795" cy="27513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29F475-4CB6-4E8E-8D1D-06F91FE455DE}">
      <dsp:nvSpPr>
        <dsp:cNvPr id="0" name=""/>
        <dsp:cNvSpPr/>
      </dsp:nvSpPr>
      <dsp:spPr>
        <a:xfrm>
          <a:off x="5911352" y="457963"/>
          <a:ext cx="4332795" cy="27513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Everyone wanted to know: did anyone change their mind, especially undecided voters?</a:t>
          </a:r>
        </a:p>
      </dsp:txBody>
      <dsp:txXfrm>
        <a:off x="5991936" y="538547"/>
        <a:ext cx="4171627" cy="25901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5D4459-CE41-4501-840F-CD5653A06773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9874E4-D28F-4B80-974B-21B71B3A3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While the study itself is interesting, it’s important to realize a study like this was not possible just a few years ago. </a:t>
            </a:r>
          </a:p>
          <a:p>
            <a:endParaRPr lang="en-US" dirty="0"/>
          </a:p>
          <a:p>
            <a:r>
              <a:rPr lang="en-US" dirty="0"/>
              <a:t>AI is changing behavioral research and it is starting with survey tools.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874E4-D28F-4B80-974B-21B71B3A3CE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4141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846CC7-D6BA-4E8A-8ACC-31DCEE49BBA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091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CD351-719D-DED9-6AD2-23795E1D5C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C2D217-7FBC-530E-B46E-204DC0B095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5F96A1-CBCD-4333-FE66-99AC4AD28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6DED9-1355-4505-A878-941BF5EB088D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0FBD74-AD92-714F-8E72-4CE089DC0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861F66-142C-868E-D951-96219F773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9FC4B-5FAF-4C43-8831-AA8D09E89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354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C49391-5791-AAEB-C099-71D28F076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6578F-71AE-2696-1D61-B8253AF7DB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B1D215-CFC7-560D-93F0-AF1702CCF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6DED9-1355-4505-A878-941BF5EB088D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FA1CE7-A709-BE2A-655C-60125EE46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13EAE7-2D91-104F-BD33-7A294A180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9FC4B-5FAF-4C43-8831-AA8D09E89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495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F3A186-050B-E25C-7A2D-4BC44C778C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8CE7DD-A19B-B296-5F85-F73E3D9E00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D281C9-D7A0-8263-A315-0A9308B88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6DED9-1355-4505-A878-941BF5EB088D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7DD6A7-B944-B8E7-E691-66E56EDCE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69B05C-71F1-FA98-1C82-C6D14F0E5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9FC4B-5FAF-4C43-8831-AA8D09E89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2226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7064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2D79D-BCB9-D8E7-9B55-06798C5BF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5C7CE8-AD23-7E3A-FF8B-F5DF3A9A56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7E8CB3-8AA6-6363-FB54-1160B0137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6DED9-1355-4505-A878-941BF5EB088D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D34FF4-925E-424F-D0E8-E5FDBDABF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5A231C-4C82-4613-3622-C58C9449B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9FC4B-5FAF-4C43-8831-AA8D09E89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109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0859E-9E89-3926-D30F-2EDB02201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0FD4E0-EABB-8734-C43B-FA4FCB76A2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23FA1A-D29C-5FD0-DC99-C16558A5D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6DED9-1355-4505-A878-941BF5EB088D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E3B391-1B25-F006-0AFD-0D3BA724B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4933A6-7898-349A-961B-6C0A14836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9FC4B-5FAF-4C43-8831-AA8D09E89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828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59263-D661-EFF5-3CBD-46AAB3EC4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A05EE4-25A2-7E0A-6F57-18DA8C44CC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5A16E4-7B28-2B37-DAED-294D50DB58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4C263E-F4BC-C320-F106-8150C7A02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6DED9-1355-4505-A878-941BF5EB088D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0B2D26-06C5-1E1C-3B8D-15A620BAF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482984-B270-2CAE-E256-79D4D845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9FC4B-5FAF-4C43-8831-AA8D09E89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539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2B6D4-AA23-2D05-551A-3DD185274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35EBAB-80DC-7D37-91FB-46FD351881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EC901F-DD8E-A58F-EBFF-3544412073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B3C695-D1C3-7564-4F6B-DEA4AE2EB2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C2DD98-5C0A-B025-F72A-3C4B07E637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E1B14B-2E56-F271-6A5B-135314913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6DED9-1355-4505-A878-941BF5EB088D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0892B5-688E-78B1-E8CE-1F15C2F8E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4B1105-567E-2741-865F-CDC4D52DE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9FC4B-5FAF-4C43-8831-AA8D09E89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044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171F0-2E02-06AB-7EB4-240EB32FD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85B4C2-2E3A-6BDC-DFE3-7DE1F7967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6DED9-1355-4505-A878-941BF5EB088D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313DAD-5849-9443-B730-FAD3E09DA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4AEA0B-DE65-CDFA-32DB-7F6F4E7BD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9FC4B-5FAF-4C43-8831-AA8D09E89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853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37AA8E-D81F-84DB-3489-949492EDA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6DED9-1355-4505-A878-941BF5EB088D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1272FB-0445-EDCD-534E-4D5704C26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5F155E-4D78-F596-BF7E-DF27A2DF6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9FC4B-5FAF-4C43-8831-AA8D09E89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537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10E10-C622-908D-0C5E-328571F2D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42AE4B-EDEE-512C-4A15-D817248AAC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9F7B1A-01FB-5855-8311-6CF087C80B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C17E0F-F046-03F3-FA58-D8C3E490B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6DED9-1355-4505-A878-941BF5EB088D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CC0903-3E1A-71A4-6627-E69F6893C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AF2FD5-E85C-0765-1F74-CCA0A7BA0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9FC4B-5FAF-4C43-8831-AA8D09E89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040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FE047-4AE6-B06B-E23E-E64FEFFD9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91E922-E1F5-8923-2986-766A786DC7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EB09EB-5364-C378-D3A4-5460C1AA93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096583-81F2-4B6D-D9AC-E0901B5B9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6DED9-1355-4505-A878-941BF5EB088D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ED7BFC-2C52-8CE5-EA7E-C5B897CF3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96E64C-B530-3210-20D2-0D0D2AA0C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9FC4B-5FAF-4C43-8831-AA8D09E89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289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9AE975-DEBD-98B9-B623-DC416AB7E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F90B8C-B9AA-8C72-CF31-F0EE28A193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E42986-299D-74F0-A956-C373D5832B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836DED9-1355-4505-A878-941BF5EB088D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E5A469-B574-2605-BC54-A7D98B188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4943D9-56DD-D9FE-A9BE-6742B4925B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B9FC4B-5FAF-4C43-8831-AA8D09E89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074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8720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sldNum="0" hdr="0" ftr="0" dt="0"/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FRCONWyYFto?feature=oembed" TargetMode="Externa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822192" y="2278460"/>
            <a:ext cx="4069079" cy="2488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1960"/>
              </a:lnSpc>
              <a:spcAft>
                <a:spcPts val="1600"/>
              </a:spcAft>
            </a:pPr>
            <a:r>
              <a:rPr lang="en-US" sz="4800" dirty="0">
                <a:solidFill>
                  <a:srgbClr val="FFFFFF">
                    <a:alpha val="7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CHAPTER 8</a:t>
            </a:r>
            <a:endParaRPr lang="en-US" sz="4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ext 1"/>
          <p:cNvSpPr/>
          <p:nvPr/>
        </p:nvSpPr>
        <p:spPr>
          <a:xfrm>
            <a:off x="1983712" y="2984500"/>
            <a:ext cx="8224576" cy="7314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5760"/>
              </a:lnSpc>
              <a:spcAft>
                <a:spcPts val="2000"/>
              </a:spcAft>
            </a:pPr>
            <a:r>
              <a:rPr lang="en-US" sz="48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AI and Qualitative Research</a:t>
            </a:r>
            <a:endParaRPr lang="en-US" sz="4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Text 3"/>
          <p:cNvSpPr/>
          <p:nvPr/>
        </p:nvSpPr>
        <p:spPr>
          <a:xfrm>
            <a:off x="396240" y="6263680"/>
            <a:ext cx="11399520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1680"/>
              </a:lnSpc>
            </a:pPr>
            <a:r>
              <a:rPr lang="en-US" sz="1200" dirty="0">
                <a:solidFill>
                  <a:srgbClr val="FFFFFF">
                    <a:alpha val="6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Research in the Cloud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6E9B3E6-E277-4D68-BA48-9CB43FFBD6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F7484B-A389-A293-9A81-A12180B1C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10173010" cy="1554480"/>
          </a:xfrm>
        </p:spPr>
        <p:txBody>
          <a:bodyPr anchor="ctr">
            <a:normAutofit/>
          </a:bodyPr>
          <a:lstStyle/>
          <a:p>
            <a:r>
              <a:rPr lang="en-US" sz="4800"/>
              <a:t>Example: Presidential Politics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97942191-B20A-940A-9A2C-BE8483039A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93581"/>
              </p:ext>
            </p:extLst>
          </p:nvPr>
        </p:nvGraphicFramePr>
        <p:xfrm>
          <a:off x="904602" y="3017519"/>
          <a:ext cx="10378440" cy="32099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654006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350090C-809B-ECA5-0A46-7B5CAE6F09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2734" y="3277455"/>
            <a:ext cx="3520452" cy="337472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B7BDE18-A8CA-17C4-7694-693DAE08D9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740" y="1188659"/>
            <a:ext cx="4688440" cy="208879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212C78B-92D7-0AE5-C0E7-E094CB8E13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4902" y="2449836"/>
            <a:ext cx="5788358" cy="369841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CCBEAA3-6E3D-581C-7E4C-9445F86C83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3675" y="1746607"/>
            <a:ext cx="5950812" cy="70322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94AE435-5523-1A85-08CD-BC89907716A9}"/>
              </a:ext>
            </a:extLst>
          </p:cNvPr>
          <p:cNvSpPr txBox="1"/>
          <p:nvPr/>
        </p:nvSpPr>
        <p:spPr>
          <a:xfrm>
            <a:off x="740852" y="556533"/>
            <a:ext cx="49315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The New York Times</a:t>
            </a:r>
            <a:r>
              <a:rPr lang="en-US" sz="2400" b="1" dirty="0"/>
              <a:t> = 5 voters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0778F65-DF0C-2949-38CA-1455851E3D58}"/>
              </a:ext>
            </a:extLst>
          </p:cNvPr>
          <p:cNvSpPr txBox="1"/>
          <p:nvPr/>
        </p:nvSpPr>
        <p:spPr>
          <a:xfrm>
            <a:off x="6182056" y="556532"/>
            <a:ext cx="49315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The Washington Post</a:t>
            </a:r>
            <a:r>
              <a:rPr lang="en-US" sz="2400" b="1" dirty="0"/>
              <a:t> = 25 voters</a:t>
            </a:r>
          </a:p>
        </p:txBody>
      </p:sp>
    </p:spTree>
    <p:extLst>
      <p:ext uri="{BB962C8B-B14F-4D97-AF65-F5344CB8AC3E}">
        <p14:creationId xmlns:p14="http://schemas.microsoft.com/office/powerpoint/2010/main" val="40161816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A0423-01A1-414B-8890-2BA226E44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CloudResearch</a:t>
            </a:r>
            <a:r>
              <a:rPr lang="en-US" dirty="0"/>
              <a:t> Study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1903C0-09F1-B572-9F82-127519DD2A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074" y="2015253"/>
            <a:ext cx="6929919" cy="36316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09FAC95-4DA7-D077-CB06-F353BF0DE5E5}"/>
              </a:ext>
            </a:extLst>
          </p:cNvPr>
          <p:cNvSpPr txBox="1"/>
          <p:nvPr/>
        </p:nvSpPr>
        <p:spPr>
          <a:xfrm>
            <a:off x="8158537" y="1506517"/>
            <a:ext cx="319526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Surveyed 1,000 voters during the day, </a:t>
            </a:r>
            <a:r>
              <a:rPr lang="en-US" sz="2400" i="1" dirty="0"/>
              <a:t>before the debate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Surveyed again immediately following the debate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Equal split of Trump and Harris voters, plus 200 undecided’s </a:t>
            </a:r>
          </a:p>
        </p:txBody>
      </p:sp>
    </p:spTree>
    <p:extLst>
      <p:ext uri="{BB962C8B-B14F-4D97-AF65-F5344CB8AC3E}">
        <p14:creationId xmlns:p14="http://schemas.microsoft.com/office/powerpoint/2010/main" val="8258716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178BCF4-96EF-75F9-B985-96C16B73C197}"/>
              </a:ext>
            </a:extLst>
          </p:cNvPr>
          <p:cNvSpPr txBox="1"/>
          <p:nvPr/>
        </p:nvSpPr>
        <p:spPr>
          <a:xfrm>
            <a:off x="480541" y="415982"/>
            <a:ext cx="8895436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dirty="0">
                <a:solidFill>
                  <a:srgbClr val="0891B2"/>
                </a:solidFill>
              </a:rPr>
              <a:t>News Coverage</a:t>
            </a:r>
            <a:endParaRPr lang="en-US" dirty="0">
              <a:solidFill>
                <a:srgbClr val="0891B2"/>
              </a:solidFill>
            </a:endParaRPr>
          </a:p>
        </p:txBody>
      </p:sp>
      <p:pic>
        <p:nvPicPr>
          <p:cNvPr id="3" name="Online Media 2" title="AI helping track reactions to presidential debate">
            <a:hlinkClick r:id="" action="ppaction://media"/>
            <a:extLst>
              <a:ext uri="{FF2B5EF4-FFF2-40B4-BE49-F238E27FC236}">
                <a16:creationId xmlns:a16="http://schemas.microsoft.com/office/drawing/2014/main" id="{EA4AFDBB-42AC-0506-E681-647C82171B3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517732" y="1708150"/>
            <a:ext cx="7290147" cy="4115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959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921755" y="1582738"/>
            <a:ext cx="4222678" cy="2488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1960"/>
              </a:lnSpc>
              <a:spcAft>
                <a:spcPts val="1600"/>
              </a:spcAft>
            </a:pPr>
            <a:r>
              <a:rPr lang="en-US" sz="3200" dirty="0">
                <a:solidFill>
                  <a:srgbClr val="FFFFFF">
                    <a:alpha val="7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MODULE 8.2</a:t>
            </a:r>
            <a:endParaRPr lang="en-US" sz="3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ext 1"/>
          <p:cNvSpPr/>
          <p:nvPr/>
        </p:nvSpPr>
        <p:spPr>
          <a:xfrm>
            <a:off x="2860539" y="2237781"/>
            <a:ext cx="6470725" cy="6399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5040"/>
              </a:lnSpc>
              <a:spcAft>
                <a:spcPts val="2000"/>
              </a:spcAft>
            </a:pPr>
            <a:r>
              <a:rPr lang="en-US" sz="42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Guided Research Project</a:t>
            </a:r>
            <a:endParaRPr lang="en-US" sz="4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" name="Text 2"/>
          <p:cNvSpPr/>
          <p:nvPr/>
        </p:nvSpPr>
        <p:spPr>
          <a:xfrm>
            <a:off x="3921755" y="3334940"/>
            <a:ext cx="4348293" cy="355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2800"/>
              </a:lnSpc>
              <a:spcAft>
                <a:spcPts val="2400"/>
              </a:spcAft>
            </a:pPr>
            <a:r>
              <a:rPr lang="en-US" sz="2400" dirty="0">
                <a:solidFill>
                  <a:srgbClr val="FFFFFF">
                    <a:alpha val="9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The Heinz Dilemma with AI Interviews</a:t>
            </a:r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Text 3"/>
          <p:cNvSpPr/>
          <p:nvPr/>
        </p:nvSpPr>
        <p:spPr>
          <a:xfrm>
            <a:off x="2286000" y="4198541"/>
            <a:ext cx="7620000" cy="1076721"/>
          </a:xfrm>
          <a:prstGeom prst="roundRect">
            <a:avLst>
              <a:gd name="adj" fmla="val 14154"/>
            </a:avLst>
          </a:prstGeom>
          <a:solidFill>
            <a:srgbClr val="FFFFFF">
              <a:alpha val="15000"/>
            </a:srgbClr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Text 4"/>
          <p:cNvSpPr/>
          <p:nvPr/>
        </p:nvSpPr>
        <p:spPr>
          <a:xfrm>
            <a:off x="2468880" y="4452541"/>
            <a:ext cx="7254240" cy="5687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defTabSz="1219170">
              <a:lnSpc>
                <a:spcPts val="2240"/>
              </a:lnSpc>
            </a:pPr>
            <a:r>
              <a:rPr lang="en-US" sz="14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Learn how to set up AI interviews, guide the conversation, and analyze mixed methods data using Kohlberg's moral development framework.</a:t>
            </a:r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08001" y="304800"/>
            <a:ext cx="660654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3600"/>
              </a:lnSpc>
              <a:buNone/>
            </a:pPr>
            <a:r>
              <a:rPr lang="en-US" sz="3600" b="1" dirty="0">
                <a:solidFill>
                  <a:srgbClr val="0891B2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Kohlberg's Original Approach</a:t>
            </a:r>
            <a:endParaRPr lang="en-US" sz="3600" dirty="0"/>
          </a:p>
        </p:txBody>
      </p:sp>
      <p:sp>
        <p:nvSpPr>
          <p:cNvPr id="3" name="Shape 1"/>
          <p:cNvSpPr/>
          <p:nvPr/>
        </p:nvSpPr>
        <p:spPr>
          <a:xfrm>
            <a:off x="279400" y="1616869"/>
            <a:ext cx="0" cy="853083"/>
          </a:xfrm>
          <a:prstGeom prst="line">
            <a:avLst/>
          </a:prstGeom>
          <a:noFill/>
          <a:ln w="38100">
            <a:solidFill>
              <a:srgbClr val="0891B2"/>
            </a:solidFill>
            <a:prstDash val="solid"/>
          </a:ln>
        </p:spPr>
        <p:txBody>
          <a:bodyPr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/>
          </a:p>
        </p:txBody>
      </p:sp>
      <p:sp>
        <p:nvSpPr>
          <p:cNvPr id="4" name="Text 2"/>
          <p:cNvSpPr/>
          <p:nvPr/>
        </p:nvSpPr>
        <p:spPr>
          <a:xfrm>
            <a:off x="508001" y="1616869"/>
            <a:ext cx="5414772" cy="85308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2240"/>
              </a:lnSpc>
              <a:buNone/>
            </a:pPr>
            <a:r>
              <a:rPr lang="en-US" sz="1400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Kohlberg developed his </a:t>
            </a:r>
            <a:r>
              <a:rPr lang="en-US" sz="1400" b="1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theory of moral development</a:t>
            </a:r>
            <a:r>
              <a:rPr lang="en-US" sz="1400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through years of qualitative research — conducting in-depth interviews and following adolescents as they grew up.</a:t>
            </a:r>
            <a:endParaRPr lang="en-US" sz="1400" dirty="0"/>
          </a:p>
        </p:txBody>
      </p:sp>
      <p:sp>
        <p:nvSpPr>
          <p:cNvPr id="5" name="Text 3"/>
          <p:cNvSpPr/>
          <p:nvPr/>
        </p:nvSpPr>
        <p:spPr>
          <a:xfrm>
            <a:off x="254000" y="2876352"/>
            <a:ext cx="5562600" cy="3278981"/>
          </a:xfrm>
          <a:prstGeom prst="roundRect">
            <a:avLst>
              <a:gd name="adj" fmla="val 3099"/>
            </a:avLst>
          </a:prstGeom>
          <a:solidFill>
            <a:srgbClr val="F0F9FF"/>
          </a:solidFill>
          <a:ln/>
        </p:spPr>
        <p:txBody>
          <a:bodyPr wrap="square" rtlCol="0" anchor="ctr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200" dirty="0"/>
          </a:p>
        </p:txBody>
      </p:sp>
      <p:sp>
        <p:nvSpPr>
          <p:cNvPr id="6" name="Text 4"/>
          <p:cNvSpPr/>
          <p:nvPr/>
        </p:nvSpPr>
        <p:spPr>
          <a:xfrm>
            <a:off x="457201" y="3079552"/>
            <a:ext cx="5259324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820"/>
              </a:lnSpc>
              <a:spcAft>
                <a:spcPts val="1000"/>
              </a:spcAft>
              <a:buNone/>
            </a:pPr>
            <a:r>
              <a:rPr lang="en-US" sz="1300" b="1" dirty="0">
                <a:solidFill>
                  <a:srgbClr val="0891B2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His Method:</a:t>
            </a:r>
            <a:endParaRPr lang="en-US" sz="1300" dirty="0"/>
          </a:p>
        </p:txBody>
      </p:sp>
      <p:sp>
        <p:nvSpPr>
          <p:cNvPr id="7" name="Text 5"/>
          <p:cNvSpPr/>
          <p:nvPr/>
        </p:nvSpPr>
        <p:spPr>
          <a:xfrm>
            <a:off x="457200" y="3437533"/>
            <a:ext cx="5156200" cy="2514600"/>
          </a:xfrm>
          <a:prstGeom prst="rect">
            <a:avLst/>
          </a:prstGeom>
          <a:noFill/>
          <a:ln/>
        </p:spPr>
        <p:txBody>
          <a:bodyPr wrap="square" lIns="10160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1597" indent="-101597" algn="l">
              <a:lnSpc>
                <a:spcPts val="2800"/>
              </a:lnSpc>
              <a:spcAft>
                <a:spcPts val="600"/>
              </a:spcAft>
              <a:buSzPct val="100000"/>
              <a:buChar char="•"/>
            </a:pPr>
            <a:r>
              <a:rPr lang="en-US" sz="1800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Present moral dilemmas (like the Heinz story)</a:t>
            </a:r>
            <a:endParaRPr lang="en-US" sz="1800" dirty="0"/>
          </a:p>
          <a:p>
            <a:pPr marL="101597" indent="-101597" algn="l">
              <a:lnSpc>
                <a:spcPts val="2800"/>
              </a:lnSpc>
              <a:spcAft>
                <a:spcPts val="600"/>
              </a:spcAft>
              <a:buSzPct val="100000"/>
              <a:buChar char="•"/>
            </a:pPr>
            <a:r>
              <a:rPr lang="en-US" sz="1800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Interview participants about what they think should happen and </a:t>
            </a:r>
            <a:r>
              <a:rPr lang="en-US" sz="1800" b="1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why</a:t>
            </a:r>
            <a:endParaRPr lang="en-US" sz="1800" dirty="0"/>
          </a:p>
          <a:p>
            <a:pPr marL="101597" indent="-101597" algn="l">
              <a:lnSpc>
                <a:spcPts val="2800"/>
              </a:lnSpc>
              <a:spcAft>
                <a:spcPts val="600"/>
              </a:spcAft>
              <a:buSzPct val="100000"/>
              <a:buChar char="•"/>
            </a:pPr>
            <a:r>
              <a:rPr lang="en-US" sz="1800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Analyze how people justify their moral decisions</a:t>
            </a:r>
            <a:endParaRPr lang="en-US" sz="1800" dirty="0"/>
          </a:p>
          <a:p>
            <a:pPr marL="101597" indent="-101597" algn="l">
              <a:lnSpc>
                <a:spcPts val="2800"/>
              </a:lnSpc>
              <a:spcAft>
                <a:spcPts val="600"/>
              </a:spcAft>
              <a:buSzPct val="100000"/>
              <a:buChar char="•"/>
            </a:pPr>
            <a:r>
              <a:rPr lang="en-US" sz="1800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Identify patterns → Six stages of moral development</a:t>
            </a:r>
            <a:endParaRPr lang="en-US" sz="1800" dirty="0"/>
          </a:p>
        </p:txBody>
      </p:sp>
      <p:sp>
        <p:nvSpPr>
          <p:cNvPr id="8" name="Text 6"/>
          <p:cNvSpPr/>
          <p:nvPr/>
        </p:nvSpPr>
        <p:spPr>
          <a:xfrm>
            <a:off x="6121400" y="2349104"/>
            <a:ext cx="5562600" cy="3074193"/>
          </a:xfrm>
          <a:prstGeom prst="roundRect">
            <a:avLst>
              <a:gd name="adj" fmla="val 4957"/>
            </a:avLst>
          </a:prstGeom>
          <a:solidFill>
            <a:srgbClr val="164E63"/>
          </a:solidFill>
          <a:ln/>
        </p:spPr>
        <p:txBody>
          <a:bodyPr wrap="square" rtlCol="0" anchor="ctr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200" dirty="0"/>
          </a:p>
        </p:txBody>
      </p:sp>
      <p:sp>
        <p:nvSpPr>
          <p:cNvPr id="9" name="Text 7"/>
          <p:cNvSpPr/>
          <p:nvPr/>
        </p:nvSpPr>
        <p:spPr>
          <a:xfrm>
            <a:off x="6375401" y="2603103"/>
            <a:ext cx="5155692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680"/>
              </a:lnSpc>
              <a:spcAft>
                <a:spcPts val="1200"/>
              </a:spcAft>
              <a:buNone/>
            </a:pPr>
            <a:r>
              <a:rPr lang="en-US" sz="1200" b="1" dirty="0">
                <a:solidFill>
                  <a:srgbClr val="22D3E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THE HEINZ DILEMMA</a:t>
            </a:r>
            <a:endParaRPr lang="en-US" sz="1200" dirty="0"/>
          </a:p>
        </p:txBody>
      </p:sp>
      <p:sp>
        <p:nvSpPr>
          <p:cNvPr id="10" name="Text 8"/>
          <p:cNvSpPr/>
          <p:nvPr/>
        </p:nvSpPr>
        <p:spPr>
          <a:xfrm>
            <a:off x="6375401" y="2968824"/>
            <a:ext cx="5155692" cy="112236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2211"/>
              </a:lnSpc>
              <a:buNone/>
            </a:pPr>
            <a:r>
              <a:rPr lang="en-US" sz="1300" i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"Heinz's wife is dying of cancer. A druggist has a medication that could save her, but charges $2,000 — ten times what it costs to make. Heinz can only raise $1,000. The druggist refuses to lower the price or accept partial payment.</a:t>
            </a:r>
            <a:endParaRPr lang="en-US" sz="1300" dirty="0"/>
          </a:p>
        </p:txBody>
      </p:sp>
      <p:sp>
        <p:nvSpPr>
          <p:cNvPr id="11" name="Text 9"/>
          <p:cNvSpPr/>
          <p:nvPr/>
        </p:nvSpPr>
        <p:spPr>
          <a:xfrm>
            <a:off x="6375401" y="4243586"/>
            <a:ext cx="5155692" cy="28059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2211"/>
              </a:lnSpc>
              <a:spcBef>
                <a:spcPts val="1200"/>
              </a:spcBef>
              <a:buNone/>
            </a:pPr>
            <a:r>
              <a:rPr lang="en-US" sz="1300" i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Should Heinz break into the pharmacy and steal the drug?"</a:t>
            </a:r>
            <a:endParaRPr lang="en-US" sz="1300" dirty="0"/>
          </a:p>
        </p:txBody>
      </p:sp>
      <p:sp>
        <p:nvSpPr>
          <p:cNvPr id="12" name="Text 10"/>
          <p:cNvSpPr/>
          <p:nvPr/>
        </p:nvSpPr>
        <p:spPr>
          <a:xfrm>
            <a:off x="6375400" y="4727376"/>
            <a:ext cx="762000" cy="25400"/>
          </a:xfrm>
          <a:prstGeom prst="rect">
            <a:avLst/>
          </a:prstGeom>
          <a:solidFill>
            <a:srgbClr val="FFFFFF">
              <a:alpha val="30000"/>
            </a:srgbClr>
          </a:solidFill>
          <a:ln/>
        </p:spPr>
        <p:txBody>
          <a:bodyPr wrap="square" rtlCol="0" anchor="ctr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200" dirty="0"/>
          </a:p>
        </p:txBody>
      </p:sp>
      <p:sp>
        <p:nvSpPr>
          <p:cNvPr id="13" name="Text 11"/>
          <p:cNvSpPr/>
          <p:nvPr/>
        </p:nvSpPr>
        <p:spPr>
          <a:xfrm>
            <a:off x="6375401" y="4955976"/>
            <a:ext cx="5155692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680"/>
              </a:lnSpc>
              <a:buNone/>
            </a:pPr>
            <a:r>
              <a:rPr lang="en-US" sz="1200" dirty="0">
                <a:solidFill>
                  <a:srgbClr val="94A3B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The answer matters less than the </a:t>
            </a:r>
            <a:r>
              <a:rPr lang="en-US" sz="1200" b="1" dirty="0">
                <a:solidFill>
                  <a:srgbClr val="22D3E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reasoning</a:t>
            </a:r>
            <a:r>
              <a:rPr lang="en-US" sz="1200" dirty="0">
                <a:solidFill>
                  <a:srgbClr val="94A3B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behind it.</a:t>
            </a:r>
            <a:endParaRPr lang="en-US" sz="1200" dirty="0"/>
          </a:p>
        </p:txBody>
      </p:sp>
      <p:sp>
        <p:nvSpPr>
          <p:cNvPr id="14" name="Text 12"/>
          <p:cNvSpPr/>
          <p:nvPr/>
        </p:nvSpPr>
        <p:spPr>
          <a:xfrm>
            <a:off x="508000" y="6375400"/>
            <a:ext cx="2371392" cy="177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400"/>
              </a:lnSpc>
              <a:buNone/>
            </a:pPr>
            <a:r>
              <a:rPr lang="en-US" sz="1000" dirty="0">
                <a:solidFill>
                  <a:srgbClr val="64748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Module 8.2 • Replicating Kohlberg with AI</a:t>
            </a:r>
            <a:endParaRPr lang="en-US" sz="1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08000" y="304800"/>
            <a:ext cx="5712715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3600"/>
              </a:lnSpc>
              <a:buNone/>
            </a:pPr>
            <a:r>
              <a:rPr lang="en-US" sz="3600" b="1" dirty="0">
                <a:solidFill>
                  <a:srgbClr val="0891B2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Setting Up AI Interviews</a:t>
            </a:r>
            <a:endParaRPr lang="en-US" sz="3600" dirty="0"/>
          </a:p>
        </p:txBody>
      </p:sp>
      <p:sp>
        <p:nvSpPr>
          <p:cNvPr id="3" name="Text 1"/>
          <p:cNvSpPr/>
          <p:nvPr/>
        </p:nvSpPr>
        <p:spPr>
          <a:xfrm>
            <a:off x="508000" y="1488480"/>
            <a:ext cx="4456176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820"/>
              </a:lnSpc>
              <a:spcAft>
                <a:spcPts val="1200"/>
              </a:spcAft>
              <a:buNone/>
            </a:pPr>
            <a:r>
              <a:rPr lang="en-US" sz="1300" b="1" dirty="0">
                <a:solidFill>
                  <a:srgbClr val="64748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STUDY DESIGN</a:t>
            </a:r>
            <a:endParaRPr lang="en-US" sz="1300" dirty="0"/>
          </a:p>
        </p:txBody>
      </p:sp>
      <p:sp>
        <p:nvSpPr>
          <p:cNvPr id="4" name="Text 2"/>
          <p:cNvSpPr/>
          <p:nvPr/>
        </p:nvSpPr>
        <p:spPr>
          <a:xfrm>
            <a:off x="508000" y="2075062"/>
            <a:ext cx="4368800" cy="1064220"/>
          </a:xfrm>
          <a:prstGeom prst="roundRect">
            <a:avLst>
              <a:gd name="adj" fmla="val 9547"/>
            </a:avLst>
          </a:prstGeom>
          <a:solidFill>
            <a:srgbClr val="F0F9FF"/>
          </a:solidFill>
          <a:ln/>
        </p:spPr>
        <p:txBody>
          <a:bodyPr wrap="square" rtlCol="0" anchor="ctr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200" dirty="0"/>
          </a:p>
        </p:txBody>
      </p:sp>
      <p:sp>
        <p:nvSpPr>
          <p:cNvPr id="5" name="Text 3"/>
          <p:cNvSpPr/>
          <p:nvPr/>
        </p:nvSpPr>
        <p:spPr>
          <a:xfrm>
            <a:off x="685800" y="2252861"/>
            <a:ext cx="4093464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680"/>
              </a:lnSpc>
              <a:spcAft>
                <a:spcPts val="600"/>
              </a:spcAft>
              <a:buNone/>
            </a:pPr>
            <a:r>
              <a:rPr lang="en-US" sz="1200" b="1" dirty="0">
                <a:solidFill>
                  <a:srgbClr val="0891B2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1. Start with a Quantitative Question</a:t>
            </a:r>
            <a:endParaRPr lang="en-US" sz="1200" dirty="0"/>
          </a:p>
        </p:txBody>
      </p:sp>
      <p:sp>
        <p:nvSpPr>
          <p:cNvPr id="6" name="Text 4"/>
          <p:cNvSpPr/>
          <p:nvPr/>
        </p:nvSpPr>
        <p:spPr>
          <a:xfrm>
            <a:off x="685800" y="2542382"/>
            <a:ext cx="4093464" cy="4191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651"/>
              </a:lnSpc>
              <a:buNone/>
            </a:pPr>
            <a:r>
              <a:rPr lang="en-US" sz="1100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"Should Heinz have broken into the pharmacy to steal the drug?" (Yes/No)</a:t>
            </a:r>
            <a:endParaRPr lang="en-US" sz="1100" dirty="0"/>
          </a:p>
        </p:txBody>
      </p:sp>
      <p:sp>
        <p:nvSpPr>
          <p:cNvPr id="7" name="Text 5"/>
          <p:cNvSpPr/>
          <p:nvPr/>
        </p:nvSpPr>
        <p:spPr>
          <a:xfrm>
            <a:off x="508000" y="3494882"/>
            <a:ext cx="4368800" cy="1064220"/>
          </a:xfrm>
          <a:prstGeom prst="roundRect">
            <a:avLst>
              <a:gd name="adj" fmla="val 9547"/>
            </a:avLst>
          </a:prstGeom>
          <a:solidFill>
            <a:srgbClr val="F0F9FF"/>
          </a:solidFill>
          <a:ln/>
        </p:spPr>
        <p:txBody>
          <a:bodyPr wrap="square" rtlCol="0" anchor="ctr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200" dirty="0"/>
          </a:p>
        </p:txBody>
      </p:sp>
      <p:sp>
        <p:nvSpPr>
          <p:cNvPr id="8" name="Text 6"/>
          <p:cNvSpPr/>
          <p:nvPr/>
        </p:nvSpPr>
        <p:spPr>
          <a:xfrm>
            <a:off x="685800" y="3672681"/>
            <a:ext cx="4093464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680"/>
              </a:lnSpc>
              <a:spcAft>
                <a:spcPts val="600"/>
              </a:spcAft>
              <a:buNone/>
            </a:pPr>
            <a:r>
              <a:rPr lang="en-US" sz="1200" b="1" dirty="0">
                <a:solidFill>
                  <a:srgbClr val="0891B2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2. Provide an Interview Guide</a:t>
            </a:r>
            <a:endParaRPr lang="en-US" sz="1200" dirty="0"/>
          </a:p>
        </p:txBody>
      </p:sp>
      <p:sp>
        <p:nvSpPr>
          <p:cNvPr id="9" name="Text 7"/>
          <p:cNvSpPr/>
          <p:nvPr/>
        </p:nvSpPr>
        <p:spPr>
          <a:xfrm>
            <a:off x="685800" y="3962202"/>
            <a:ext cx="4093464" cy="4191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651"/>
              </a:lnSpc>
              <a:buNone/>
            </a:pPr>
            <a:r>
              <a:rPr lang="en-US" sz="1100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Tell the AI how to probe deeper with follow-up questions about reasoning, emotions, and views on law vs. morality.</a:t>
            </a:r>
            <a:endParaRPr lang="en-US" sz="1100" dirty="0"/>
          </a:p>
        </p:txBody>
      </p:sp>
      <p:sp>
        <p:nvSpPr>
          <p:cNvPr id="10" name="Text 8"/>
          <p:cNvSpPr/>
          <p:nvPr/>
        </p:nvSpPr>
        <p:spPr>
          <a:xfrm>
            <a:off x="508000" y="4914702"/>
            <a:ext cx="4368800" cy="1064220"/>
          </a:xfrm>
          <a:prstGeom prst="roundRect">
            <a:avLst>
              <a:gd name="adj" fmla="val 9547"/>
            </a:avLst>
          </a:prstGeom>
          <a:solidFill>
            <a:srgbClr val="F0F9FF"/>
          </a:solidFill>
          <a:ln/>
        </p:spPr>
        <p:txBody>
          <a:bodyPr wrap="square" rtlCol="0" anchor="ctr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200" dirty="0"/>
          </a:p>
        </p:txBody>
      </p:sp>
      <p:sp>
        <p:nvSpPr>
          <p:cNvPr id="11" name="Text 9"/>
          <p:cNvSpPr/>
          <p:nvPr/>
        </p:nvSpPr>
        <p:spPr>
          <a:xfrm>
            <a:off x="685800" y="5092501"/>
            <a:ext cx="4093464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680"/>
              </a:lnSpc>
              <a:spcAft>
                <a:spcPts val="600"/>
              </a:spcAft>
              <a:buNone/>
            </a:pPr>
            <a:r>
              <a:rPr lang="en-US" sz="1200" b="1" dirty="0">
                <a:solidFill>
                  <a:srgbClr val="0891B2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3. Launch at Scale</a:t>
            </a:r>
            <a:endParaRPr lang="en-US" sz="1200" dirty="0"/>
          </a:p>
        </p:txBody>
      </p:sp>
      <p:sp>
        <p:nvSpPr>
          <p:cNvPr id="12" name="Text 10"/>
          <p:cNvSpPr/>
          <p:nvPr/>
        </p:nvSpPr>
        <p:spPr>
          <a:xfrm>
            <a:off x="685800" y="5382022"/>
            <a:ext cx="4093464" cy="4191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651"/>
              </a:lnSpc>
              <a:buNone/>
            </a:pPr>
            <a:r>
              <a:rPr lang="en-US" sz="1100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100+ in-depth interviews collected in approximately 1 hour using Engage platform + Connect recruitment.</a:t>
            </a:r>
            <a:endParaRPr lang="en-US" sz="1100" dirty="0"/>
          </a:p>
        </p:txBody>
      </p:sp>
      <p:sp>
        <p:nvSpPr>
          <p:cNvPr id="13" name="Text 11"/>
          <p:cNvSpPr/>
          <p:nvPr/>
        </p:nvSpPr>
        <p:spPr>
          <a:xfrm>
            <a:off x="5130800" y="1867495"/>
            <a:ext cx="6553200" cy="3732411"/>
          </a:xfrm>
          <a:prstGeom prst="roundRect">
            <a:avLst>
              <a:gd name="adj" fmla="val 4083"/>
            </a:avLst>
          </a:prstGeom>
          <a:solidFill>
            <a:srgbClr val="1E293B"/>
          </a:solidFill>
          <a:ln/>
        </p:spPr>
        <p:txBody>
          <a:bodyPr wrap="square" rtlCol="0" anchor="ctr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200" dirty="0"/>
          </a:p>
        </p:txBody>
      </p:sp>
      <p:sp>
        <p:nvSpPr>
          <p:cNvPr id="14" name="Text 12"/>
          <p:cNvSpPr/>
          <p:nvPr/>
        </p:nvSpPr>
        <p:spPr>
          <a:xfrm>
            <a:off x="5384800" y="2121495"/>
            <a:ext cx="6166104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540"/>
              </a:lnSpc>
              <a:spcAft>
                <a:spcPts val="1000"/>
              </a:spcAft>
              <a:buNone/>
            </a:pPr>
            <a:r>
              <a:rPr lang="en-US" sz="1100" b="1" dirty="0">
                <a:solidFill>
                  <a:srgbClr val="94A3B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SAMPLE AI CONVERSATION</a:t>
            </a:r>
            <a:endParaRPr lang="en-US" sz="1100" dirty="0"/>
          </a:p>
        </p:txBody>
      </p:sp>
      <p:sp>
        <p:nvSpPr>
          <p:cNvPr id="15" name="Text 13"/>
          <p:cNvSpPr/>
          <p:nvPr/>
        </p:nvSpPr>
        <p:spPr>
          <a:xfrm>
            <a:off x="5384800" y="2443957"/>
            <a:ext cx="6045200" cy="952500"/>
          </a:xfrm>
          <a:prstGeom prst="roundRect">
            <a:avLst>
              <a:gd name="adj" fmla="val 10667"/>
            </a:avLst>
          </a:prstGeom>
          <a:solidFill>
            <a:srgbClr val="334155"/>
          </a:solidFill>
          <a:ln/>
        </p:spPr>
        <p:txBody>
          <a:bodyPr wrap="square" rtlCol="0" anchor="ctr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200" dirty="0"/>
          </a:p>
        </p:txBody>
      </p:sp>
      <p:sp>
        <p:nvSpPr>
          <p:cNvPr id="16" name="Text 14"/>
          <p:cNvSpPr/>
          <p:nvPr/>
        </p:nvSpPr>
        <p:spPr>
          <a:xfrm>
            <a:off x="5537200" y="2596356"/>
            <a:ext cx="5855208" cy="177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400"/>
              </a:lnSpc>
              <a:spcAft>
                <a:spcPts val="400"/>
              </a:spcAft>
              <a:buNone/>
            </a:pPr>
            <a:r>
              <a:rPr lang="en-US" sz="1000" dirty="0">
                <a:solidFill>
                  <a:srgbClr val="94A3B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AI INTERVIEWER</a:t>
            </a:r>
            <a:endParaRPr lang="en-US" sz="1000" dirty="0"/>
          </a:p>
        </p:txBody>
      </p:sp>
      <p:sp>
        <p:nvSpPr>
          <p:cNvPr id="17" name="Text 15"/>
          <p:cNvSpPr/>
          <p:nvPr/>
        </p:nvSpPr>
        <p:spPr>
          <a:xfrm>
            <a:off x="5537200" y="2824957"/>
            <a:ext cx="5855208" cy="4191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651"/>
              </a:lnSpc>
              <a:buNone/>
            </a:pPr>
            <a:r>
              <a:rPr lang="en-US" sz="1100" dirty="0">
                <a:solidFill>
                  <a:srgbClr val="E2E8F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"You mentioned Heinz should steal the drug. Can you tell me more about what factors influenced your decision?"</a:t>
            </a:r>
            <a:endParaRPr lang="en-US" sz="1100" dirty="0"/>
          </a:p>
        </p:txBody>
      </p:sp>
      <p:sp>
        <p:nvSpPr>
          <p:cNvPr id="18" name="Text 16"/>
          <p:cNvSpPr/>
          <p:nvPr/>
        </p:nvSpPr>
        <p:spPr>
          <a:xfrm>
            <a:off x="5638800" y="3523457"/>
            <a:ext cx="5791200" cy="742951"/>
          </a:xfrm>
          <a:prstGeom prst="roundRect">
            <a:avLst>
              <a:gd name="adj" fmla="val 13675"/>
            </a:avLst>
          </a:prstGeom>
          <a:solidFill>
            <a:srgbClr val="0891B2"/>
          </a:solidFill>
          <a:ln/>
        </p:spPr>
        <p:txBody>
          <a:bodyPr wrap="square" rtlCol="0" anchor="ctr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200" dirty="0"/>
          </a:p>
        </p:txBody>
      </p:sp>
      <p:sp>
        <p:nvSpPr>
          <p:cNvPr id="19" name="Text 17"/>
          <p:cNvSpPr/>
          <p:nvPr/>
        </p:nvSpPr>
        <p:spPr>
          <a:xfrm>
            <a:off x="5791200" y="3675856"/>
            <a:ext cx="5596128" cy="177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400"/>
              </a:lnSpc>
              <a:spcAft>
                <a:spcPts val="400"/>
              </a:spcAft>
              <a:buNone/>
            </a:pPr>
            <a:r>
              <a:rPr lang="en-US" sz="1000" dirty="0">
                <a:solidFill>
                  <a:srgbClr val="FFFFFF">
                    <a:alpha val="7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PARTICIPANT</a:t>
            </a:r>
            <a:endParaRPr lang="en-US" sz="1000" dirty="0"/>
          </a:p>
        </p:txBody>
      </p:sp>
      <p:sp>
        <p:nvSpPr>
          <p:cNvPr id="20" name="Text 18"/>
          <p:cNvSpPr/>
          <p:nvPr/>
        </p:nvSpPr>
        <p:spPr>
          <a:xfrm>
            <a:off x="5791200" y="3904457"/>
            <a:ext cx="5596128" cy="209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651"/>
              </a:lnSpc>
              <a:buNone/>
            </a:pPr>
            <a:r>
              <a:rPr lang="en-US" sz="11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"Well, I think saving a life is more important than following the law in this case..."</a:t>
            </a:r>
            <a:endParaRPr lang="en-US" sz="1100" dirty="0"/>
          </a:p>
        </p:txBody>
      </p:sp>
      <p:sp>
        <p:nvSpPr>
          <p:cNvPr id="21" name="Text 19"/>
          <p:cNvSpPr/>
          <p:nvPr/>
        </p:nvSpPr>
        <p:spPr>
          <a:xfrm>
            <a:off x="5384800" y="4393407"/>
            <a:ext cx="6045200" cy="952500"/>
          </a:xfrm>
          <a:prstGeom prst="roundRect">
            <a:avLst>
              <a:gd name="adj" fmla="val 10667"/>
            </a:avLst>
          </a:prstGeom>
          <a:solidFill>
            <a:srgbClr val="334155"/>
          </a:solidFill>
          <a:ln/>
        </p:spPr>
        <p:txBody>
          <a:bodyPr wrap="square" rtlCol="0" anchor="ctr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200" dirty="0"/>
          </a:p>
        </p:txBody>
      </p:sp>
      <p:sp>
        <p:nvSpPr>
          <p:cNvPr id="22" name="Text 20"/>
          <p:cNvSpPr/>
          <p:nvPr/>
        </p:nvSpPr>
        <p:spPr>
          <a:xfrm>
            <a:off x="5537200" y="4545807"/>
            <a:ext cx="5855208" cy="177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400"/>
              </a:lnSpc>
              <a:spcAft>
                <a:spcPts val="400"/>
              </a:spcAft>
              <a:buNone/>
            </a:pPr>
            <a:r>
              <a:rPr lang="en-US" sz="1000" dirty="0">
                <a:solidFill>
                  <a:srgbClr val="94A3B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AI INTERVIEWER</a:t>
            </a:r>
            <a:endParaRPr lang="en-US" sz="1000" dirty="0"/>
          </a:p>
        </p:txBody>
      </p:sp>
      <p:sp>
        <p:nvSpPr>
          <p:cNvPr id="23" name="Text 21"/>
          <p:cNvSpPr/>
          <p:nvPr/>
        </p:nvSpPr>
        <p:spPr>
          <a:xfrm>
            <a:off x="5537200" y="4774407"/>
            <a:ext cx="5855208" cy="4191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651"/>
              </a:lnSpc>
              <a:buNone/>
            </a:pPr>
            <a:r>
              <a:rPr lang="en-US" sz="1100" dirty="0">
                <a:solidFill>
                  <a:srgbClr val="E2E8F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"That's interesting. How do you weigh the value of a life against the principle of respecting others' property?"</a:t>
            </a:r>
            <a:endParaRPr lang="en-US" sz="1100" dirty="0"/>
          </a:p>
        </p:txBody>
      </p:sp>
      <p:sp>
        <p:nvSpPr>
          <p:cNvPr id="24" name="Text 22"/>
          <p:cNvSpPr/>
          <p:nvPr/>
        </p:nvSpPr>
        <p:spPr>
          <a:xfrm>
            <a:off x="508000" y="6375400"/>
            <a:ext cx="2176677" cy="177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400"/>
              </a:lnSpc>
              <a:buNone/>
            </a:pPr>
            <a:r>
              <a:rPr lang="en-US" sz="1000" dirty="0">
                <a:solidFill>
                  <a:srgbClr val="64748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Module 8.2 • Practical Implementation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4850525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08000" y="304800"/>
            <a:ext cx="8808720" cy="406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3200"/>
              </a:lnSpc>
              <a:buNone/>
            </a:pPr>
            <a:r>
              <a:rPr lang="en-US" sz="3200" b="1" dirty="0">
                <a:solidFill>
                  <a:srgbClr val="0891B2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Kohlberg's Six Stages of Moral Development</a:t>
            </a:r>
            <a:endParaRPr lang="en-US" sz="3200" dirty="0"/>
          </a:p>
        </p:txBody>
      </p:sp>
      <p:sp>
        <p:nvSpPr>
          <p:cNvPr id="3" name="Text 1"/>
          <p:cNvSpPr/>
          <p:nvPr/>
        </p:nvSpPr>
        <p:spPr>
          <a:xfrm>
            <a:off x="508000" y="1792090"/>
            <a:ext cx="3623667" cy="728861"/>
          </a:xfrm>
          <a:prstGeom prst="roundRect">
            <a:avLst>
              <a:gd name="adj" fmla="val 13940"/>
            </a:avLst>
          </a:prstGeom>
          <a:solidFill>
            <a:srgbClr val="FEF2F2"/>
          </a:solidFill>
          <a:ln/>
        </p:spPr>
        <p:txBody>
          <a:bodyPr wrap="square" rtlCol="0" anchor="ctr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200" dirty="0"/>
          </a:p>
        </p:txBody>
      </p:sp>
      <p:sp>
        <p:nvSpPr>
          <p:cNvPr id="4" name="Shape 2"/>
          <p:cNvSpPr/>
          <p:nvPr/>
        </p:nvSpPr>
        <p:spPr>
          <a:xfrm>
            <a:off x="533400" y="1792090"/>
            <a:ext cx="0" cy="728861"/>
          </a:xfrm>
          <a:prstGeom prst="line">
            <a:avLst/>
          </a:prstGeom>
          <a:noFill/>
          <a:ln w="38100">
            <a:solidFill>
              <a:srgbClr val="EF4444"/>
            </a:solidFill>
            <a:prstDash val="solid"/>
          </a:ln>
        </p:spPr>
        <p:txBody>
          <a:bodyPr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/>
          </a:p>
        </p:txBody>
      </p:sp>
      <p:sp>
        <p:nvSpPr>
          <p:cNvPr id="5" name="Text 3"/>
          <p:cNvSpPr/>
          <p:nvPr/>
        </p:nvSpPr>
        <p:spPr>
          <a:xfrm>
            <a:off x="711201" y="1944490"/>
            <a:ext cx="3333428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540"/>
              </a:lnSpc>
              <a:spcAft>
                <a:spcPts val="400"/>
              </a:spcAft>
              <a:buNone/>
            </a:pPr>
            <a:r>
              <a:rPr lang="en-US" sz="1100" b="1" dirty="0">
                <a:solidFill>
                  <a:srgbClr val="DC2626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Stage 1: Punishment Avoidance</a:t>
            </a:r>
            <a:endParaRPr lang="en-US" sz="1100" dirty="0"/>
          </a:p>
        </p:txBody>
      </p:sp>
      <p:sp>
        <p:nvSpPr>
          <p:cNvPr id="6" name="Text 4"/>
          <p:cNvSpPr/>
          <p:nvPr/>
        </p:nvSpPr>
        <p:spPr>
          <a:xfrm>
            <a:off x="711201" y="2190751"/>
            <a:ext cx="3333428" cy="177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400"/>
              </a:lnSpc>
              <a:buNone/>
            </a:pPr>
            <a:r>
              <a:rPr lang="en-US" sz="1000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"Heinz shouldn't steal because he could go to jail."</a:t>
            </a:r>
            <a:endParaRPr lang="en-US" sz="1000" dirty="0"/>
          </a:p>
        </p:txBody>
      </p:sp>
      <p:sp>
        <p:nvSpPr>
          <p:cNvPr id="7" name="Text 5"/>
          <p:cNvSpPr/>
          <p:nvPr/>
        </p:nvSpPr>
        <p:spPr>
          <a:xfrm>
            <a:off x="4284067" y="1792090"/>
            <a:ext cx="3623667" cy="728861"/>
          </a:xfrm>
          <a:prstGeom prst="roundRect">
            <a:avLst>
              <a:gd name="adj" fmla="val 13940"/>
            </a:avLst>
          </a:prstGeom>
          <a:solidFill>
            <a:srgbClr val="FEF3C7"/>
          </a:solidFill>
          <a:ln/>
        </p:spPr>
        <p:txBody>
          <a:bodyPr wrap="square" rtlCol="0" anchor="ctr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200" dirty="0"/>
          </a:p>
        </p:txBody>
      </p:sp>
      <p:sp>
        <p:nvSpPr>
          <p:cNvPr id="8" name="Shape 6"/>
          <p:cNvSpPr/>
          <p:nvPr/>
        </p:nvSpPr>
        <p:spPr>
          <a:xfrm>
            <a:off x="4309467" y="1792090"/>
            <a:ext cx="0" cy="728861"/>
          </a:xfrm>
          <a:prstGeom prst="line">
            <a:avLst/>
          </a:prstGeom>
          <a:noFill/>
          <a:ln w="38100">
            <a:solidFill>
              <a:srgbClr val="F59E0B"/>
            </a:solidFill>
            <a:prstDash val="solid"/>
          </a:ln>
        </p:spPr>
        <p:txBody>
          <a:bodyPr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/>
          </a:p>
        </p:txBody>
      </p:sp>
      <p:sp>
        <p:nvSpPr>
          <p:cNvPr id="9" name="Text 7"/>
          <p:cNvSpPr/>
          <p:nvPr/>
        </p:nvSpPr>
        <p:spPr>
          <a:xfrm>
            <a:off x="4487267" y="1944490"/>
            <a:ext cx="3333428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540"/>
              </a:lnSpc>
              <a:spcAft>
                <a:spcPts val="400"/>
              </a:spcAft>
              <a:buNone/>
            </a:pPr>
            <a:r>
              <a:rPr lang="en-US" sz="1100" b="1" dirty="0">
                <a:solidFill>
                  <a:srgbClr val="D97706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Stage 2: Self-Interest</a:t>
            </a:r>
            <a:endParaRPr lang="en-US" sz="1100" dirty="0"/>
          </a:p>
        </p:txBody>
      </p:sp>
      <p:sp>
        <p:nvSpPr>
          <p:cNvPr id="10" name="Text 8"/>
          <p:cNvSpPr/>
          <p:nvPr/>
        </p:nvSpPr>
        <p:spPr>
          <a:xfrm>
            <a:off x="4487267" y="2190751"/>
            <a:ext cx="3333428" cy="177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400"/>
              </a:lnSpc>
              <a:buNone/>
            </a:pPr>
            <a:r>
              <a:rPr lang="en-US" sz="1000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"He should steal it if he really wants to save her."</a:t>
            </a:r>
            <a:endParaRPr lang="en-US" sz="1000" dirty="0"/>
          </a:p>
        </p:txBody>
      </p:sp>
      <p:sp>
        <p:nvSpPr>
          <p:cNvPr id="11" name="Text 9"/>
          <p:cNvSpPr/>
          <p:nvPr/>
        </p:nvSpPr>
        <p:spPr>
          <a:xfrm>
            <a:off x="8060135" y="1792090"/>
            <a:ext cx="3623667" cy="728861"/>
          </a:xfrm>
          <a:prstGeom prst="roundRect">
            <a:avLst>
              <a:gd name="adj" fmla="val 13940"/>
            </a:avLst>
          </a:prstGeom>
          <a:solidFill>
            <a:srgbClr val="ECFDF5"/>
          </a:solidFill>
          <a:ln/>
        </p:spPr>
        <p:txBody>
          <a:bodyPr wrap="square" rtlCol="0" anchor="ctr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200" dirty="0"/>
          </a:p>
        </p:txBody>
      </p:sp>
      <p:sp>
        <p:nvSpPr>
          <p:cNvPr id="12" name="Shape 10"/>
          <p:cNvSpPr/>
          <p:nvPr/>
        </p:nvSpPr>
        <p:spPr>
          <a:xfrm>
            <a:off x="8085535" y="1792090"/>
            <a:ext cx="0" cy="728861"/>
          </a:xfrm>
          <a:prstGeom prst="line">
            <a:avLst/>
          </a:prstGeom>
          <a:noFill/>
          <a:ln w="38100">
            <a:solidFill>
              <a:srgbClr val="10B981"/>
            </a:solidFill>
            <a:prstDash val="solid"/>
          </a:ln>
        </p:spPr>
        <p:txBody>
          <a:bodyPr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/>
          </a:p>
        </p:txBody>
      </p:sp>
      <p:sp>
        <p:nvSpPr>
          <p:cNvPr id="13" name="Text 11"/>
          <p:cNvSpPr/>
          <p:nvPr/>
        </p:nvSpPr>
        <p:spPr>
          <a:xfrm>
            <a:off x="8263335" y="1944490"/>
            <a:ext cx="3333428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540"/>
              </a:lnSpc>
              <a:spcAft>
                <a:spcPts val="400"/>
              </a:spcAft>
              <a:buNone/>
            </a:pPr>
            <a:r>
              <a:rPr lang="en-US" sz="1100" b="1" dirty="0">
                <a:solidFill>
                  <a:srgbClr val="059669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Stage 3: Good Relationships</a:t>
            </a:r>
            <a:endParaRPr lang="en-US" sz="1100" dirty="0"/>
          </a:p>
        </p:txBody>
      </p:sp>
      <p:sp>
        <p:nvSpPr>
          <p:cNvPr id="14" name="Text 12"/>
          <p:cNvSpPr/>
          <p:nvPr/>
        </p:nvSpPr>
        <p:spPr>
          <a:xfrm>
            <a:off x="8263335" y="2190751"/>
            <a:ext cx="3333428" cy="177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400"/>
              </a:lnSpc>
              <a:buNone/>
            </a:pPr>
            <a:r>
              <a:rPr lang="en-US" sz="1000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"A good husband would do anything to save his wife."</a:t>
            </a:r>
            <a:endParaRPr lang="en-US" sz="1000" dirty="0"/>
          </a:p>
        </p:txBody>
      </p:sp>
      <p:sp>
        <p:nvSpPr>
          <p:cNvPr id="15" name="Text 13"/>
          <p:cNvSpPr/>
          <p:nvPr/>
        </p:nvSpPr>
        <p:spPr>
          <a:xfrm>
            <a:off x="508000" y="4123928"/>
            <a:ext cx="3623667" cy="728861"/>
          </a:xfrm>
          <a:prstGeom prst="roundRect">
            <a:avLst>
              <a:gd name="adj" fmla="val 13940"/>
            </a:avLst>
          </a:prstGeom>
          <a:solidFill>
            <a:srgbClr val="F0F9FF"/>
          </a:solidFill>
          <a:ln/>
        </p:spPr>
        <p:txBody>
          <a:bodyPr wrap="square" rtlCol="0" anchor="ctr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200" dirty="0"/>
          </a:p>
        </p:txBody>
      </p:sp>
      <p:sp>
        <p:nvSpPr>
          <p:cNvPr id="16" name="Shape 14"/>
          <p:cNvSpPr/>
          <p:nvPr/>
        </p:nvSpPr>
        <p:spPr>
          <a:xfrm>
            <a:off x="533400" y="4123928"/>
            <a:ext cx="0" cy="728861"/>
          </a:xfrm>
          <a:prstGeom prst="line">
            <a:avLst/>
          </a:prstGeom>
          <a:noFill/>
          <a:ln w="38100">
            <a:solidFill>
              <a:srgbClr val="0891B2"/>
            </a:solidFill>
            <a:prstDash val="solid"/>
          </a:ln>
        </p:spPr>
        <p:txBody>
          <a:bodyPr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/>
          </a:p>
        </p:txBody>
      </p:sp>
      <p:sp>
        <p:nvSpPr>
          <p:cNvPr id="17" name="Text 15"/>
          <p:cNvSpPr/>
          <p:nvPr/>
        </p:nvSpPr>
        <p:spPr>
          <a:xfrm>
            <a:off x="711201" y="4276328"/>
            <a:ext cx="3333428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540"/>
              </a:lnSpc>
              <a:spcAft>
                <a:spcPts val="400"/>
              </a:spcAft>
              <a:buNone/>
            </a:pPr>
            <a:r>
              <a:rPr lang="en-US" sz="1100" b="1" dirty="0">
                <a:solidFill>
                  <a:srgbClr val="0891B2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Stage 4: Law and Order</a:t>
            </a:r>
            <a:endParaRPr lang="en-US" sz="1100" dirty="0"/>
          </a:p>
        </p:txBody>
      </p:sp>
      <p:sp>
        <p:nvSpPr>
          <p:cNvPr id="18" name="Text 16"/>
          <p:cNvSpPr/>
          <p:nvPr/>
        </p:nvSpPr>
        <p:spPr>
          <a:xfrm>
            <a:off x="711201" y="4522589"/>
            <a:ext cx="3333428" cy="177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400"/>
              </a:lnSpc>
              <a:buNone/>
            </a:pPr>
            <a:r>
              <a:rPr lang="en-US" sz="1000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"Laws exist for a reason. Stealing sets a bad precedent."</a:t>
            </a:r>
            <a:endParaRPr lang="en-US" sz="1000" dirty="0"/>
          </a:p>
        </p:txBody>
      </p:sp>
      <p:sp>
        <p:nvSpPr>
          <p:cNvPr id="19" name="Text 17"/>
          <p:cNvSpPr/>
          <p:nvPr/>
        </p:nvSpPr>
        <p:spPr>
          <a:xfrm>
            <a:off x="4284067" y="4035028"/>
            <a:ext cx="3623667" cy="906661"/>
          </a:xfrm>
          <a:prstGeom prst="roundRect">
            <a:avLst>
              <a:gd name="adj" fmla="val 11206"/>
            </a:avLst>
          </a:prstGeom>
          <a:solidFill>
            <a:srgbClr val="FAF5FF"/>
          </a:solidFill>
          <a:ln/>
        </p:spPr>
        <p:txBody>
          <a:bodyPr wrap="square" rtlCol="0" anchor="ctr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200" dirty="0"/>
          </a:p>
        </p:txBody>
      </p:sp>
      <p:sp>
        <p:nvSpPr>
          <p:cNvPr id="20" name="Shape 18"/>
          <p:cNvSpPr/>
          <p:nvPr/>
        </p:nvSpPr>
        <p:spPr>
          <a:xfrm>
            <a:off x="4309467" y="4035028"/>
            <a:ext cx="0" cy="906661"/>
          </a:xfrm>
          <a:prstGeom prst="line">
            <a:avLst/>
          </a:prstGeom>
          <a:noFill/>
          <a:ln w="38100">
            <a:solidFill>
              <a:srgbClr val="A855F7"/>
            </a:solidFill>
            <a:prstDash val="solid"/>
          </a:ln>
        </p:spPr>
        <p:txBody>
          <a:bodyPr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/>
          </a:p>
        </p:txBody>
      </p:sp>
      <p:sp>
        <p:nvSpPr>
          <p:cNvPr id="21" name="Text 19"/>
          <p:cNvSpPr/>
          <p:nvPr/>
        </p:nvSpPr>
        <p:spPr>
          <a:xfrm>
            <a:off x="4487267" y="4187428"/>
            <a:ext cx="3333428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540"/>
              </a:lnSpc>
              <a:spcAft>
                <a:spcPts val="400"/>
              </a:spcAft>
              <a:buNone/>
            </a:pPr>
            <a:r>
              <a:rPr lang="en-US" sz="1100" b="1" dirty="0">
                <a:solidFill>
                  <a:srgbClr val="9333EA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Stage 5: Social Contract</a:t>
            </a:r>
            <a:endParaRPr lang="en-US" sz="1100" dirty="0"/>
          </a:p>
        </p:txBody>
      </p:sp>
      <p:sp>
        <p:nvSpPr>
          <p:cNvPr id="22" name="Text 20"/>
          <p:cNvSpPr/>
          <p:nvPr/>
        </p:nvSpPr>
        <p:spPr>
          <a:xfrm>
            <a:off x="4487267" y="4433689"/>
            <a:ext cx="3333428" cy="355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400"/>
              </a:lnSpc>
              <a:buNone/>
            </a:pPr>
            <a:r>
              <a:rPr lang="en-US" sz="1000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"Laws should serve the greater good. Sometimes they fall short."</a:t>
            </a:r>
            <a:endParaRPr lang="en-US" sz="1000" dirty="0"/>
          </a:p>
        </p:txBody>
      </p:sp>
      <p:sp>
        <p:nvSpPr>
          <p:cNvPr id="23" name="Text 21"/>
          <p:cNvSpPr/>
          <p:nvPr/>
        </p:nvSpPr>
        <p:spPr>
          <a:xfrm>
            <a:off x="8060135" y="4035028"/>
            <a:ext cx="3623667" cy="906661"/>
          </a:xfrm>
          <a:prstGeom prst="roundRect">
            <a:avLst>
              <a:gd name="adj" fmla="val 11206"/>
            </a:avLst>
          </a:prstGeom>
          <a:solidFill>
            <a:srgbClr val="164E63"/>
          </a:solidFill>
          <a:ln/>
        </p:spPr>
        <p:txBody>
          <a:bodyPr wrap="square" rtlCol="0" anchor="ctr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200" dirty="0"/>
          </a:p>
        </p:txBody>
      </p:sp>
      <p:sp>
        <p:nvSpPr>
          <p:cNvPr id="24" name="Shape 22"/>
          <p:cNvSpPr/>
          <p:nvPr/>
        </p:nvSpPr>
        <p:spPr>
          <a:xfrm>
            <a:off x="8085535" y="4035028"/>
            <a:ext cx="0" cy="906661"/>
          </a:xfrm>
          <a:prstGeom prst="line">
            <a:avLst/>
          </a:prstGeom>
          <a:noFill/>
          <a:ln w="38100">
            <a:solidFill>
              <a:srgbClr val="22D3EE"/>
            </a:solidFill>
            <a:prstDash val="solid"/>
          </a:ln>
        </p:spPr>
        <p:txBody>
          <a:bodyPr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/>
          </a:p>
        </p:txBody>
      </p:sp>
      <p:sp>
        <p:nvSpPr>
          <p:cNvPr id="25" name="Text 23"/>
          <p:cNvSpPr/>
          <p:nvPr/>
        </p:nvSpPr>
        <p:spPr>
          <a:xfrm>
            <a:off x="8263335" y="4187428"/>
            <a:ext cx="3333428" cy="195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540"/>
              </a:lnSpc>
              <a:spcAft>
                <a:spcPts val="400"/>
              </a:spcAft>
              <a:buNone/>
            </a:pPr>
            <a:r>
              <a:rPr lang="en-US" sz="1100" b="1" dirty="0">
                <a:solidFill>
                  <a:srgbClr val="22D3E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Stage 6: Universal Principles</a:t>
            </a:r>
            <a:endParaRPr lang="en-US" sz="1100" dirty="0"/>
          </a:p>
        </p:txBody>
      </p:sp>
      <p:sp>
        <p:nvSpPr>
          <p:cNvPr id="26" name="Text 24"/>
          <p:cNvSpPr/>
          <p:nvPr/>
        </p:nvSpPr>
        <p:spPr>
          <a:xfrm>
            <a:off x="8263335" y="4433689"/>
            <a:ext cx="3333428" cy="355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400"/>
              </a:lnSpc>
              <a:buNone/>
            </a:pPr>
            <a:r>
              <a:rPr lang="en-US" sz="10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"Saving a life is a higher moral obligation than property rights."</a:t>
            </a:r>
            <a:endParaRPr lang="en-US" sz="1000" dirty="0"/>
          </a:p>
        </p:txBody>
      </p:sp>
      <p:sp>
        <p:nvSpPr>
          <p:cNvPr id="27" name="Text 25"/>
          <p:cNvSpPr/>
          <p:nvPr/>
        </p:nvSpPr>
        <p:spPr>
          <a:xfrm>
            <a:off x="508000" y="5705079"/>
            <a:ext cx="11176000" cy="518120"/>
          </a:xfrm>
          <a:prstGeom prst="roundRect">
            <a:avLst>
              <a:gd name="adj" fmla="val 19609"/>
            </a:avLst>
          </a:prstGeom>
          <a:solidFill>
            <a:srgbClr val="F1F5F9"/>
          </a:solidFill>
          <a:ln/>
        </p:spPr>
        <p:txBody>
          <a:bodyPr wrap="square" rtlCol="0" anchor="ctr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200" dirty="0"/>
          </a:p>
        </p:txBody>
      </p:sp>
      <p:sp>
        <p:nvSpPr>
          <p:cNvPr id="28" name="Text 26"/>
          <p:cNvSpPr/>
          <p:nvPr/>
        </p:nvSpPr>
        <p:spPr>
          <a:xfrm>
            <a:off x="551688" y="5857479"/>
            <a:ext cx="11088624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680"/>
              </a:lnSpc>
              <a:buNone/>
            </a:pPr>
            <a:r>
              <a:rPr lang="en-US" sz="1200" b="1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AI Analysis:</a:t>
            </a:r>
            <a:r>
              <a:rPr lang="en-US" sz="1200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Researchers provide detailed descriptions of each stage. The AI then tags participant responses and provides its reasoning for each categorization.</a:t>
            </a:r>
            <a:endParaRPr lang="en-US" sz="1200" dirty="0"/>
          </a:p>
        </p:txBody>
      </p:sp>
      <p:sp>
        <p:nvSpPr>
          <p:cNvPr id="29" name="Text 27"/>
          <p:cNvSpPr/>
          <p:nvPr/>
        </p:nvSpPr>
        <p:spPr>
          <a:xfrm>
            <a:off x="508001" y="6375400"/>
            <a:ext cx="2335161" cy="177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400"/>
              </a:lnSpc>
              <a:buNone/>
            </a:pPr>
            <a:r>
              <a:rPr lang="en-US" sz="1000" dirty="0">
                <a:solidFill>
                  <a:srgbClr val="64748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Module 8.2 • Coding System for Analysis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693659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08000" y="304800"/>
            <a:ext cx="5712715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3600"/>
              </a:lnSpc>
              <a:buNone/>
            </a:pPr>
            <a:r>
              <a:rPr lang="en-US" sz="3600" b="1" dirty="0">
                <a:solidFill>
                  <a:srgbClr val="0891B2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Mixed Methods Results</a:t>
            </a:r>
            <a:endParaRPr lang="en-US" sz="3600" dirty="0"/>
          </a:p>
        </p:txBody>
      </p:sp>
      <p:sp>
        <p:nvSpPr>
          <p:cNvPr id="3" name="Text 1"/>
          <p:cNvSpPr/>
          <p:nvPr/>
        </p:nvSpPr>
        <p:spPr>
          <a:xfrm>
            <a:off x="508001" y="2921000"/>
            <a:ext cx="3880937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800"/>
              </a:lnSpc>
              <a:spcAft>
                <a:spcPts val="1200"/>
              </a:spcAft>
              <a:buNone/>
            </a:pPr>
            <a:r>
              <a:rPr lang="en-US" sz="1200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AI categorized responses by moral reasoning stage. Stage 5 (Social Contract) was most common at </a:t>
            </a:r>
            <a:r>
              <a:rPr lang="en-US" sz="1200" b="1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62%</a:t>
            </a:r>
            <a:r>
              <a:rPr lang="en-US" sz="1200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.</a:t>
            </a:r>
            <a:endParaRPr lang="en-US" sz="1200" dirty="0"/>
          </a:p>
        </p:txBody>
      </p:sp>
      <p:sp>
        <p:nvSpPr>
          <p:cNvPr id="4" name="Text 2"/>
          <p:cNvSpPr/>
          <p:nvPr/>
        </p:nvSpPr>
        <p:spPr>
          <a:xfrm>
            <a:off x="508000" y="3733800"/>
            <a:ext cx="3804840" cy="660400"/>
          </a:xfrm>
          <a:prstGeom prst="roundRect">
            <a:avLst>
              <a:gd name="adj" fmla="val 15385"/>
            </a:avLst>
          </a:prstGeom>
          <a:solidFill>
            <a:srgbClr val="FEF3C7"/>
          </a:solidFill>
          <a:ln/>
        </p:spPr>
        <p:txBody>
          <a:bodyPr wrap="square" rtlCol="0" anchor="ctr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200" dirty="0"/>
          </a:p>
        </p:txBody>
      </p:sp>
      <p:sp>
        <p:nvSpPr>
          <p:cNvPr id="5" name="Text 3"/>
          <p:cNvSpPr/>
          <p:nvPr/>
        </p:nvSpPr>
        <p:spPr>
          <a:xfrm>
            <a:off x="660401" y="3886200"/>
            <a:ext cx="3570041" cy="355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400"/>
              </a:lnSpc>
              <a:buNone/>
            </a:pPr>
            <a:r>
              <a:rPr lang="en-US" sz="1000" b="1" dirty="0">
                <a:solidFill>
                  <a:srgbClr val="92400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Note:</a:t>
            </a:r>
            <a:r>
              <a:rPr lang="en-US" sz="1000" dirty="0">
                <a:solidFill>
                  <a:srgbClr val="92400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Percentages exceed 100% as participants used multiple reasoning types.</a:t>
            </a:r>
            <a:endParaRPr lang="en-US" sz="1000" dirty="0"/>
          </a:p>
        </p:txBody>
      </p:sp>
      <p:graphicFrame>
        <p:nvGraphicFramePr>
          <p:cNvPr id="6" name="Chart 0"/>
          <p:cNvGraphicFramePr/>
          <p:nvPr/>
        </p:nvGraphicFramePr>
        <p:xfrm>
          <a:off x="4617640" y="1007865"/>
          <a:ext cx="7066360" cy="5299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574405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08000" y="304800"/>
            <a:ext cx="8821675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3600"/>
              </a:lnSpc>
              <a:buNone/>
            </a:pPr>
            <a:r>
              <a:rPr lang="en-US" sz="3600" b="1" dirty="0">
                <a:solidFill>
                  <a:srgbClr val="0891B2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The Researcher's Role Remains Central</a:t>
            </a:r>
            <a:endParaRPr lang="en-US" sz="3600" dirty="0"/>
          </a:p>
        </p:txBody>
      </p:sp>
      <p:sp>
        <p:nvSpPr>
          <p:cNvPr id="3" name="Shape 1"/>
          <p:cNvSpPr/>
          <p:nvPr/>
        </p:nvSpPr>
        <p:spPr>
          <a:xfrm>
            <a:off x="533400" y="2299494"/>
            <a:ext cx="0" cy="568721"/>
          </a:xfrm>
          <a:prstGeom prst="line">
            <a:avLst/>
          </a:prstGeom>
          <a:noFill/>
          <a:ln w="38100">
            <a:solidFill>
              <a:srgbClr val="0891B2"/>
            </a:solidFill>
            <a:prstDash val="solid"/>
          </a:ln>
        </p:spPr>
        <p:txBody>
          <a:bodyPr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/>
          </a:p>
        </p:txBody>
      </p:sp>
      <p:sp>
        <p:nvSpPr>
          <p:cNvPr id="4" name="Text 2"/>
          <p:cNvSpPr/>
          <p:nvPr/>
        </p:nvSpPr>
        <p:spPr>
          <a:xfrm>
            <a:off x="762000" y="2299494"/>
            <a:ext cx="6269736" cy="5687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2240"/>
              </a:lnSpc>
              <a:buNone/>
            </a:pPr>
            <a:r>
              <a:rPr lang="en-US" sz="1400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While AI dramatically accelerates the process, </a:t>
            </a:r>
            <a:r>
              <a:rPr lang="en-US" sz="1400" b="1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human expertise remains essential</a:t>
            </a:r>
            <a:r>
              <a:rPr lang="en-US" sz="1400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. AI is a powerful tool, not a replacement for researchers.</a:t>
            </a:r>
            <a:endParaRPr lang="en-US" sz="1400" dirty="0"/>
          </a:p>
        </p:txBody>
      </p:sp>
      <p:sp>
        <p:nvSpPr>
          <p:cNvPr id="5" name="Text 3"/>
          <p:cNvSpPr/>
          <p:nvPr/>
        </p:nvSpPr>
        <p:spPr>
          <a:xfrm>
            <a:off x="508000" y="3376216"/>
            <a:ext cx="6528816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680"/>
              </a:lnSpc>
              <a:spcAft>
                <a:spcPts val="1200"/>
              </a:spcAft>
              <a:buNone/>
            </a:pPr>
            <a:r>
              <a:rPr lang="en-US" sz="1200" b="1" dirty="0">
                <a:solidFill>
                  <a:srgbClr val="64748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WHAT RESEARCHERS MUST STILL DO:</a:t>
            </a:r>
            <a:endParaRPr lang="en-US" sz="1200" dirty="0"/>
          </a:p>
        </p:txBody>
      </p:sp>
      <p:sp>
        <p:nvSpPr>
          <p:cNvPr id="6" name="Text 4"/>
          <p:cNvSpPr/>
          <p:nvPr/>
        </p:nvSpPr>
        <p:spPr>
          <a:xfrm>
            <a:off x="508000" y="3945136"/>
            <a:ext cx="2032000" cy="1273771"/>
          </a:xfrm>
          <a:prstGeom prst="roundRect">
            <a:avLst>
              <a:gd name="adj" fmla="val 7976"/>
            </a:avLst>
          </a:prstGeom>
          <a:solidFill>
            <a:srgbClr val="F0F9FF"/>
          </a:solidFill>
          <a:ln/>
        </p:spPr>
        <p:txBody>
          <a:bodyPr wrap="square" rtlCol="0" anchor="ctr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200" dirty="0"/>
          </a:p>
        </p:txBody>
      </p:sp>
      <p:sp>
        <p:nvSpPr>
          <p:cNvPr id="7" name="Text 5"/>
          <p:cNvSpPr/>
          <p:nvPr/>
        </p:nvSpPr>
        <p:spPr>
          <a:xfrm>
            <a:off x="685800" y="4122936"/>
            <a:ext cx="1709928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680"/>
              </a:lnSpc>
              <a:spcAft>
                <a:spcPts val="600"/>
              </a:spcAft>
              <a:buNone/>
            </a:pPr>
            <a:r>
              <a:rPr lang="en-US" sz="1200" b="1" dirty="0">
                <a:solidFill>
                  <a:srgbClr val="0891B2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Design</a:t>
            </a:r>
            <a:endParaRPr lang="en-US" sz="1200" dirty="0"/>
          </a:p>
        </p:txBody>
      </p:sp>
      <p:sp>
        <p:nvSpPr>
          <p:cNvPr id="8" name="Text 6"/>
          <p:cNvSpPr/>
          <p:nvPr/>
        </p:nvSpPr>
        <p:spPr>
          <a:xfrm>
            <a:off x="685800" y="4412456"/>
            <a:ext cx="1709928" cy="6286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651"/>
              </a:lnSpc>
              <a:buNone/>
            </a:pPr>
            <a:r>
              <a:rPr lang="en-US" sz="1100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Determine research questions and guide AI conversations</a:t>
            </a:r>
            <a:endParaRPr lang="en-US" sz="1100" dirty="0"/>
          </a:p>
        </p:txBody>
      </p:sp>
      <p:sp>
        <p:nvSpPr>
          <p:cNvPr id="9" name="Text 7"/>
          <p:cNvSpPr/>
          <p:nvPr/>
        </p:nvSpPr>
        <p:spPr>
          <a:xfrm>
            <a:off x="2692400" y="4049911"/>
            <a:ext cx="2032000" cy="1064220"/>
          </a:xfrm>
          <a:prstGeom prst="roundRect">
            <a:avLst>
              <a:gd name="adj" fmla="val 9547"/>
            </a:avLst>
          </a:prstGeom>
          <a:solidFill>
            <a:srgbClr val="F0F9FF"/>
          </a:solidFill>
          <a:ln/>
        </p:spPr>
        <p:txBody>
          <a:bodyPr wrap="square" rtlCol="0" anchor="ctr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200" dirty="0"/>
          </a:p>
        </p:txBody>
      </p:sp>
      <p:sp>
        <p:nvSpPr>
          <p:cNvPr id="10" name="Text 8"/>
          <p:cNvSpPr/>
          <p:nvPr/>
        </p:nvSpPr>
        <p:spPr>
          <a:xfrm>
            <a:off x="2870200" y="4227711"/>
            <a:ext cx="1709928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680"/>
              </a:lnSpc>
              <a:spcAft>
                <a:spcPts val="600"/>
              </a:spcAft>
              <a:buNone/>
            </a:pPr>
            <a:r>
              <a:rPr lang="en-US" sz="1200" b="1" dirty="0">
                <a:solidFill>
                  <a:srgbClr val="0891B2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Interpret</a:t>
            </a:r>
            <a:endParaRPr lang="en-US" sz="1200" dirty="0"/>
          </a:p>
        </p:txBody>
      </p:sp>
      <p:sp>
        <p:nvSpPr>
          <p:cNvPr id="11" name="Text 9"/>
          <p:cNvSpPr/>
          <p:nvPr/>
        </p:nvSpPr>
        <p:spPr>
          <a:xfrm>
            <a:off x="2870200" y="4517231"/>
            <a:ext cx="1709928" cy="4191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651"/>
              </a:lnSpc>
              <a:buNone/>
            </a:pPr>
            <a:r>
              <a:rPr lang="en-US" sz="1100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Decide which patterns are meaningful</a:t>
            </a:r>
            <a:endParaRPr lang="en-US" sz="1100" dirty="0"/>
          </a:p>
        </p:txBody>
      </p:sp>
      <p:sp>
        <p:nvSpPr>
          <p:cNvPr id="12" name="Text 10"/>
          <p:cNvSpPr/>
          <p:nvPr/>
        </p:nvSpPr>
        <p:spPr>
          <a:xfrm>
            <a:off x="4876800" y="4049911"/>
            <a:ext cx="2032000" cy="1064220"/>
          </a:xfrm>
          <a:prstGeom prst="roundRect">
            <a:avLst>
              <a:gd name="adj" fmla="val 9547"/>
            </a:avLst>
          </a:prstGeom>
          <a:solidFill>
            <a:srgbClr val="F0F9FF"/>
          </a:solidFill>
          <a:ln/>
        </p:spPr>
        <p:txBody>
          <a:bodyPr wrap="square" rtlCol="0" anchor="ctr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200" dirty="0"/>
          </a:p>
        </p:txBody>
      </p:sp>
      <p:sp>
        <p:nvSpPr>
          <p:cNvPr id="13" name="Text 11"/>
          <p:cNvSpPr/>
          <p:nvPr/>
        </p:nvSpPr>
        <p:spPr>
          <a:xfrm>
            <a:off x="5054600" y="4227711"/>
            <a:ext cx="1709928" cy="213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680"/>
              </a:lnSpc>
              <a:spcAft>
                <a:spcPts val="600"/>
              </a:spcAft>
              <a:buNone/>
            </a:pPr>
            <a:r>
              <a:rPr lang="en-US" sz="1200" b="1" dirty="0">
                <a:solidFill>
                  <a:srgbClr val="0891B2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Connect</a:t>
            </a:r>
            <a:endParaRPr lang="en-US" sz="1200" dirty="0"/>
          </a:p>
        </p:txBody>
      </p:sp>
      <p:sp>
        <p:nvSpPr>
          <p:cNvPr id="14" name="Text 12"/>
          <p:cNvSpPr/>
          <p:nvPr/>
        </p:nvSpPr>
        <p:spPr>
          <a:xfrm>
            <a:off x="5054600" y="4517231"/>
            <a:ext cx="1709928" cy="4191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651"/>
              </a:lnSpc>
              <a:buNone/>
            </a:pPr>
            <a:r>
              <a:rPr lang="en-US" sz="1100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Link findings to theory and broader context</a:t>
            </a:r>
            <a:endParaRPr lang="en-US" sz="1100" dirty="0"/>
          </a:p>
        </p:txBody>
      </p:sp>
      <p:pic>
        <p:nvPicPr>
          <p:cNvPr id="15" name="Image 0" descr="/tmp/rasterized-gradient-1d257cf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3600" y="2332435"/>
            <a:ext cx="4470400" cy="2853531"/>
          </a:xfrm>
          <a:prstGeom prst="rect">
            <a:avLst/>
          </a:prstGeom>
        </p:spPr>
      </p:pic>
      <p:sp>
        <p:nvSpPr>
          <p:cNvPr id="16" name="Text 13"/>
          <p:cNvSpPr/>
          <p:nvPr/>
        </p:nvSpPr>
        <p:spPr>
          <a:xfrm>
            <a:off x="7518400" y="2637235"/>
            <a:ext cx="3938016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820"/>
              </a:lnSpc>
              <a:spcAft>
                <a:spcPts val="1200"/>
              </a:spcAft>
              <a:buNone/>
            </a:pPr>
            <a:r>
              <a:rPr lang="en-US" sz="1300" dirty="0">
                <a:solidFill>
                  <a:srgbClr val="FFFFFF">
                    <a:alpha val="8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KEY ADVANTAGE</a:t>
            </a:r>
            <a:endParaRPr lang="en-US" sz="1300" dirty="0"/>
          </a:p>
        </p:txBody>
      </p:sp>
      <p:sp>
        <p:nvSpPr>
          <p:cNvPr id="17" name="Text 14"/>
          <p:cNvSpPr/>
          <p:nvPr/>
        </p:nvSpPr>
        <p:spPr>
          <a:xfrm>
            <a:off x="7518400" y="3020616"/>
            <a:ext cx="3938016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2700"/>
              </a:lnSpc>
              <a:spcAft>
                <a:spcPts val="1600"/>
              </a:spcAft>
              <a:buNone/>
            </a:pPr>
            <a:r>
              <a:rPr lang="en-US" sz="18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Exploratory analyses can now be done </a:t>
            </a:r>
            <a:r>
              <a:rPr lang="en-US" sz="18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almost instantly</a:t>
            </a:r>
            <a:r>
              <a:rPr lang="en-US" sz="18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.</a:t>
            </a:r>
            <a:endParaRPr lang="en-US" sz="1800" dirty="0"/>
          </a:p>
        </p:txBody>
      </p:sp>
      <p:sp>
        <p:nvSpPr>
          <p:cNvPr id="18" name="Text 15"/>
          <p:cNvSpPr/>
          <p:nvPr/>
        </p:nvSpPr>
        <p:spPr>
          <a:xfrm>
            <a:off x="7518400" y="3909616"/>
            <a:ext cx="762000" cy="25400"/>
          </a:xfrm>
          <a:prstGeom prst="rect">
            <a:avLst/>
          </a:prstGeom>
          <a:solidFill>
            <a:srgbClr val="FFFFFF">
              <a:alpha val="40000"/>
            </a:srgbClr>
          </a:solidFill>
          <a:ln/>
        </p:spPr>
        <p:txBody>
          <a:bodyPr wrap="square" rtlCol="0" anchor="ctr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200" dirty="0"/>
          </a:p>
        </p:txBody>
      </p:sp>
      <p:sp>
        <p:nvSpPr>
          <p:cNvPr id="19" name="Text 16"/>
          <p:cNvSpPr/>
          <p:nvPr/>
        </p:nvSpPr>
        <p:spPr>
          <a:xfrm>
            <a:off x="7518400" y="4138217"/>
            <a:ext cx="3938016" cy="7429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951"/>
              </a:lnSpc>
              <a:buNone/>
            </a:pPr>
            <a:r>
              <a:rPr lang="en-US" sz="1300" dirty="0">
                <a:solidFill>
                  <a:srgbClr val="FFFFFF">
                    <a:alpha val="9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What once took months can now be accomplished with a few clicks, allowing qualitative analysis at the speed of quantitative research.</a:t>
            </a:r>
            <a:endParaRPr lang="en-US" sz="1300" dirty="0"/>
          </a:p>
        </p:txBody>
      </p:sp>
      <p:sp>
        <p:nvSpPr>
          <p:cNvPr id="20" name="Text 17"/>
          <p:cNvSpPr/>
          <p:nvPr/>
        </p:nvSpPr>
        <p:spPr>
          <a:xfrm>
            <a:off x="508000" y="6375400"/>
            <a:ext cx="2137208" cy="177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400"/>
              </a:lnSpc>
              <a:buNone/>
            </a:pPr>
            <a:r>
              <a:rPr lang="en-US" sz="1000" dirty="0">
                <a:solidFill>
                  <a:srgbClr val="64748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Module 8.2 • Human + AI Partnership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955162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FEB83-FB9E-9CC5-B026-2B12F574F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891B2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Can AI Change Minds?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C07D19-DD29-7CFF-500F-1D716C718B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people believe in conspiracy theories and resist evidence against their beliefs</a:t>
            </a:r>
          </a:p>
          <a:p>
            <a:endParaRPr lang="en-US" dirty="0"/>
          </a:p>
          <a:p>
            <a:r>
              <a:rPr lang="en-US" dirty="0"/>
              <a:t>Some researchers wondered: </a:t>
            </a:r>
            <a:r>
              <a:rPr lang="en-US" b="1" dirty="0">
                <a:solidFill>
                  <a:srgbClr val="0891B2"/>
                </a:solidFill>
              </a:rPr>
              <a:t>Can AI help?</a:t>
            </a:r>
            <a:endParaRPr lang="en-US" b="1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99411DA-177C-0184-3B6A-0707CC1C6963}"/>
              </a:ext>
            </a:extLst>
          </p:cNvPr>
          <p:cNvGrpSpPr/>
          <p:nvPr/>
        </p:nvGrpSpPr>
        <p:grpSpPr>
          <a:xfrm>
            <a:off x="838200" y="3994418"/>
            <a:ext cx="6778752" cy="2059781"/>
            <a:chOff x="508000" y="3478084"/>
            <a:chExt cx="5969397" cy="2059781"/>
          </a:xfrm>
        </p:grpSpPr>
        <p:sp>
          <p:nvSpPr>
            <p:cNvPr id="5" name="Text 4">
              <a:extLst>
                <a:ext uri="{FF2B5EF4-FFF2-40B4-BE49-F238E27FC236}">
                  <a16:creationId xmlns:a16="http://schemas.microsoft.com/office/drawing/2014/main" id="{E3C6CAA4-7C8E-5812-7B59-E5505FF21970}"/>
                </a:ext>
              </a:extLst>
            </p:cNvPr>
            <p:cNvSpPr/>
            <p:nvPr/>
          </p:nvSpPr>
          <p:spPr>
            <a:xfrm>
              <a:off x="508000" y="3478084"/>
              <a:ext cx="5969397" cy="2059781"/>
            </a:xfrm>
            <a:prstGeom prst="roundRect">
              <a:avLst>
                <a:gd name="adj" fmla="val 4933"/>
              </a:avLst>
            </a:prstGeom>
            <a:solidFill>
              <a:srgbClr val="F0F9FF"/>
            </a:solidFill>
            <a:ln/>
          </p:spPr>
          <p:txBody>
            <a:bodyPr wrap="square" rtlCol="0" anchor="ctr"/>
            <a:lstStyle/>
            <a:p>
              <a:pPr defTabSz="1219170"/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6" name="Text 5">
              <a:extLst>
                <a:ext uri="{FF2B5EF4-FFF2-40B4-BE49-F238E27FC236}">
                  <a16:creationId xmlns:a16="http://schemas.microsoft.com/office/drawing/2014/main" id="{1F4BCA97-38E7-EBC1-F8D0-B7E2871C02CC}"/>
                </a:ext>
              </a:extLst>
            </p:cNvPr>
            <p:cNvSpPr/>
            <p:nvPr/>
          </p:nvSpPr>
          <p:spPr>
            <a:xfrm>
              <a:off x="711200" y="3637360"/>
              <a:ext cx="5674257" cy="230981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820"/>
                </a:lnSpc>
                <a:spcAft>
                  <a:spcPts val="800"/>
                </a:spcAft>
              </a:pPr>
              <a:r>
                <a:rPr lang="en-US" sz="2400" b="1" dirty="0">
                  <a:solidFill>
                    <a:srgbClr val="0C4A6E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The Study</a:t>
              </a:r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" name="Text 6">
              <a:extLst>
                <a:ext uri="{FF2B5EF4-FFF2-40B4-BE49-F238E27FC236}">
                  <a16:creationId xmlns:a16="http://schemas.microsoft.com/office/drawing/2014/main" id="{3589BB91-1FAC-8E93-251C-F9D89166C8A4}"/>
                </a:ext>
              </a:extLst>
            </p:cNvPr>
            <p:cNvSpPr/>
            <p:nvPr/>
          </p:nvSpPr>
          <p:spPr>
            <a:xfrm>
              <a:off x="711200" y="3936677"/>
              <a:ext cx="5562997" cy="1320800"/>
            </a:xfrm>
            <a:prstGeom prst="rect">
              <a:avLst/>
            </a:prstGeom>
            <a:noFill/>
            <a:ln/>
          </p:spPr>
          <p:txBody>
            <a:bodyPr wrap="square" lIns="127000" tIns="0" rIns="0" bIns="0" rtlCol="0" anchor="t"/>
            <a:lstStyle/>
            <a:p>
              <a:pPr marL="126997" indent="-126997" defTabSz="1219170">
                <a:lnSpc>
                  <a:spcPts val="2800"/>
                </a:lnSpc>
                <a:spcAft>
                  <a:spcPts val="600"/>
                </a:spcAft>
                <a:buSzPct val="100000"/>
                <a:buFontTx/>
                <a:buChar char="•"/>
              </a:pPr>
              <a:r>
                <a:rPr lang="en-US" sz="2000" dirty="0">
                  <a:solidFill>
                    <a:srgbClr val="1E293B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2,100+ participants with strong conspiracy beliefs</a:t>
              </a:r>
              <a:endParaRPr lang="en-US" sz="2000" dirty="0">
                <a:solidFill>
                  <a:prstClr val="black"/>
                </a:solidFill>
                <a:latin typeface="Calibri" panose="020F0502020204030204"/>
              </a:endParaRPr>
            </a:p>
            <a:p>
              <a:pPr marL="126997" indent="-126997" defTabSz="1219170">
                <a:lnSpc>
                  <a:spcPts val="2800"/>
                </a:lnSpc>
                <a:spcAft>
                  <a:spcPts val="600"/>
                </a:spcAft>
                <a:buSzPct val="100000"/>
                <a:buFontTx/>
                <a:buChar char="•"/>
              </a:pPr>
              <a:r>
                <a:rPr lang="en-US" sz="2000" dirty="0">
                  <a:solidFill>
                    <a:srgbClr val="1E293B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AI engaged each in personalized dialogue</a:t>
              </a:r>
              <a:endParaRPr lang="en-US" sz="2000" dirty="0">
                <a:solidFill>
                  <a:prstClr val="black"/>
                </a:solidFill>
                <a:latin typeface="Calibri" panose="020F0502020204030204"/>
              </a:endParaRPr>
            </a:p>
            <a:p>
              <a:pPr marL="126997" indent="-126997" defTabSz="1219170">
                <a:lnSpc>
                  <a:spcPts val="2800"/>
                </a:lnSpc>
                <a:spcAft>
                  <a:spcPts val="600"/>
                </a:spcAft>
                <a:buSzPct val="100000"/>
                <a:buFontTx/>
                <a:buChar char="•"/>
              </a:pPr>
              <a:r>
                <a:rPr lang="en-US" sz="2000" dirty="0">
                  <a:solidFill>
                    <a:srgbClr val="1E293B"/>
                  </a:solidFill>
                  <a:latin typeface="Arial" pitchFamily="34" charset="0"/>
                  <a:cs typeface="Arial" pitchFamily="34" charset="-120"/>
                </a:rPr>
                <a:t>The AI patiently but consistently pushed back on the beliefs </a:t>
              </a:r>
              <a:endParaRPr lang="en-US" sz="2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4AC5CA07-9A38-45C7-3106-3A6AF0CA869E}"/>
              </a:ext>
            </a:extLst>
          </p:cNvPr>
          <p:cNvSpPr txBox="1"/>
          <p:nvPr/>
        </p:nvSpPr>
        <p:spPr>
          <a:xfrm>
            <a:off x="838200" y="6330587"/>
            <a:ext cx="6094476" cy="324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170">
              <a:lnSpc>
                <a:spcPts val="1820"/>
              </a:lnSpc>
              <a:spcAft>
                <a:spcPts val="800"/>
              </a:spcAft>
            </a:pPr>
            <a:r>
              <a:rPr lang="en-US" sz="1800" b="1" dirty="0">
                <a:solidFill>
                  <a:srgbClr val="0C4A6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(Costello et al., 2025)</a:t>
            </a:r>
            <a:endParaRPr lang="en-US" sz="18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10" name="Image 0" descr="/tmp/rasterized-gradient-7dbb6040.png">
            <a:extLst>
              <a:ext uri="{FF2B5EF4-FFF2-40B4-BE49-F238E27FC236}">
                <a16:creationId xmlns:a16="http://schemas.microsoft.com/office/drawing/2014/main" id="{BD7883B6-D34E-E5DC-C467-5D2C9CECBD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804" y="3937514"/>
            <a:ext cx="3811115" cy="2316261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AD9E3F9C-ABAF-DCD8-DD90-2A48193CB33A}"/>
              </a:ext>
            </a:extLst>
          </p:cNvPr>
          <p:cNvGrpSpPr/>
          <p:nvPr/>
        </p:nvGrpSpPr>
        <p:grpSpPr>
          <a:xfrm>
            <a:off x="7924804" y="4101838"/>
            <a:ext cx="3811115" cy="1761894"/>
            <a:chOff x="7044075" y="2574329"/>
            <a:chExt cx="4378047" cy="2262883"/>
          </a:xfrm>
        </p:grpSpPr>
        <p:sp>
          <p:nvSpPr>
            <p:cNvPr id="12" name="Text 7">
              <a:extLst>
                <a:ext uri="{FF2B5EF4-FFF2-40B4-BE49-F238E27FC236}">
                  <a16:creationId xmlns:a16="http://schemas.microsoft.com/office/drawing/2014/main" id="{3C426B54-33F7-7F3C-6F28-179CEC1D9D95}"/>
                </a:ext>
              </a:extLst>
            </p:cNvPr>
            <p:cNvSpPr/>
            <p:nvPr/>
          </p:nvSpPr>
          <p:spPr>
            <a:xfrm>
              <a:off x="7044075" y="2574329"/>
              <a:ext cx="4378047" cy="74672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algn="ctr" defTabSz="1219170">
                <a:lnSpc>
                  <a:spcPts val="5880"/>
                </a:lnSpc>
                <a:spcAft>
                  <a:spcPts val="800"/>
                </a:spcAft>
              </a:pPr>
              <a:r>
                <a:rPr lang="en-US" sz="4200" b="1" dirty="0">
                  <a:solidFill>
                    <a:srgbClr val="FFFFFF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20%</a:t>
              </a:r>
              <a:endParaRPr lang="en-US" sz="42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" name="Text 8">
              <a:extLst>
                <a:ext uri="{FF2B5EF4-FFF2-40B4-BE49-F238E27FC236}">
                  <a16:creationId xmlns:a16="http://schemas.microsoft.com/office/drawing/2014/main" id="{8FDF0ADE-F5C1-24BA-9C75-C192CB3AB1E4}"/>
                </a:ext>
              </a:extLst>
            </p:cNvPr>
            <p:cNvSpPr/>
            <p:nvPr/>
          </p:nvSpPr>
          <p:spPr>
            <a:xfrm>
              <a:off x="7044075" y="3625851"/>
              <a:ext cx="4378047" cy="24884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algn="ctr" defTabSz="1219170">
                <a:lnSpc>
                  <a:spcPts val="1960"/>
                </a:lnSpc>
              </a:pPr>
              <a:r>
                <a:rPr lang="en-US" dirty="0">
                  <a:solidFill>
                    <a:srgbClr val="FFFFFF">
                      <a:alpha val="90000"/>
                    </a:srgbClr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Reduction in conspiracy beliefs</a:t>
              </a:r>
              <a:endParaRPr lang="en-US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" name="Text 9">
              <a:extLst>
                <a:ext uri="{FF2B5EF4-FFF2-40B4-BE49-F238E27FC236}">
                  <a16:creationId xmlns:a16="http://schemas.microsoft.com/office/drawing/2014/main" id="{6CA5A6DB-25E9-8960-FDE4-D8C5DFA63253}"/>
                </a:ext>
              </a:extLst>
            </p:cNvPr>
            <p:cNvSpPr/>
            <p:nvPr/>
          </p:nvSpPr>
          <p:spPr>
            <a:xfrm>
              <a:off x="8852099" y="4281091"/>
              <a:ext cx="762000" cy="25400"/>
            </a:xfrm>
            <a:prstGeom prst="rect">
              <a:avLst/>
            </a:prstGeom>
            <a:solidFill>
              <a:srgbClr val="FFFFFF">
                <a:alpha val="40000"/>
              </a:srgbClr>
            </a:solidFill>
            <a:ln/>
          </p:spPr>
          <p:txBody>
            <a:bodyPr wrap="square" rtlCol="0" anchor="ctr"/>
            <a:lstStyle/>
            <a:p>
              <a:pPr defTabSz="1219170"/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5" name="Text 10">
              <a:extLst>
                <a:ext uri="{FF2B5EF4-FFF2-40B4-BE49-F238E27FC236}">
                  <a16:creationId xmlns:a16="http://schemas.microsoft.com/office/drawing/2014/main" id="{C7C4F596-3F11-DF66-6BDE-C070305517CF}"/>
                </a:ext>
              </a:extLst>
            </p:cNvPr>
            <p:cNvSpPr/>
            <p:nvPr/>
          </p:nvSpPr>
          <p:spPr>
            <a:xfrm>
              <a:off x="7044075" y="4606231"/>
              <a:ext cx="4378047" cy="230981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algn="ctr" defTabSz="1219170">
                <a:lnSpc>
                  <a:spcPts val="1820"/>
                </a:lnSpc>
              </a:pPr>
              <a:r>
                <a:rPr lang="en-US" i="1" dirty="0">
                  <a:solidFill>
                    <a:srgbClr val="FFFFFF">
                      <a:alpha val="80000"/>
                    </a:srgbClr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Effects persisted for 2 months!</a:t>
              </a:r>
              <a:endParaRPr lang="en-US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48425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08000" y="304800"/>
            <a:ext cx="5712715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3600"/>
              </a:lnSpc>
              <a:buNone/>
            </a:pPr>
            <a:r>
              <a:rPr lang="en-US" sz="3600" b="1" dirty="0">
                <a:solidFill>
                  <a:srgbClr val="0891B2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Key Takeaways</a:t>
            </a:r>
            <a:endParaRPr lang="en-US" sz="3600" dirty="0"/>
          </a:p>
        </p:txBody>
      </p:sp>
      <p:pic>
        <p:nvPicPr>
          <p:cNvPr id="3" name="Image 0" descr="/tmp/rasterized-gradient-7d6b531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0" y="2105621"/>
            <a:ext cx="3589933" cy="2214761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812801" y="2359620"/>
            <a:ext cx="3091756" cy="5689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4480"/>
              </a:lnSpc>
              <a:spcAft>
                <a:spcPts val="800"/>
              </a:spcAft>
              <a:buNone/>
            </a:pPr>
            <a:r>
              <a:rPr lang="en-US" sz="3200" b="1" dirty="0">
                <a:solidFill>
                  <a:srgbClr val="0891B2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1</a:t>
            </a:r>
            <a:endParaRPr lang="en-US" sz="3200" dirty="0"/>
          </a:p>
        </p:txBody>
      </p:sp>
      <p:sp>
        <p:nvSpPr>
          <p:cNvPr id="5" name="Text 2"/>
          <p:cNvSpPr/>
          <p:nvPr/>
        </p:nvSpPr>
        <p:spPr>
          <a:xfrm>
            <a:off x="812801" y="3030140"/>
            <a:ext cx="3091756" cy="2488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960"/>
              </a:lnSpc>
              <a:spcAft>
                <a:spcPts val="800"/>
              </a:spcAft>
              <a:buNone/>
            </a:pPr>
            <a:r>
              <a:rPr lang="en-US" sz="1400" b="1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AI Enables Scale</a:t>
            </a:r>
            <a:endParaRPr lang="en-US" sz="1400" dirty="0"/>
          </a:p>
        </p:txBody>
      </p:sp>
      <p:sp>
        <p:nvSpPr>
          <p:cNvPr id="6" name="Text 3"/>
          <p:cNvSpPr/>
          <p:nvPr/>
        </p:nvSpPr>
        <p:spPr>
          <a:xfrm>
            <a:off x="812801" y="3380581"/>
            <a:ext cx="3091756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800"/>
              </a:lnSpc>
              <a:buNone/>
            </a:pPr>
            <a:r>
              <a:rPr lang="en-US" sz="1200" dirty="0">
                <a:solidFill>
                  <a:srgbClr val="64748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Conduct hundreds of in-depth interviews simultaneously, and analyze them in minutes.</a:t>
            </a:r>
            <a:endParaRPr lang="en-US" sz="1200" dirty="0"/>
          </a:p>
        </p:txBody>
      </p:sp>
      <p:pic>
        <p:nvPicPr>
          <p:cNvPr id="7" name="Image 1" descr="/tmp/rasterized-gradient-28e82f6a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1134" y="2105621"/>
            <a:ext cx="3589933" cy="2214761"/>
          </a:xfrm>
          <a:prstGeom prst="rect">
            <a:avLst/>
          </a:prstGeom>
        </p:spPr>
      </p:pic>
      <p:sp>
        <p:nvSpPr>
          <p:cNvPr id="8" name="Text 4"/>
          <p:cNvSpPr/>
          <p:nvPr/>
        </p:nvSpPr>
        <p:spPr>
          <a:xfrm>
            <a:off x="4605934" y="2359620"/>
            <a:ext cx="3091756" cy="5689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4480"/>
              </a:lnSpc>
              <a:spcAft>
                <a:spcPts val="800"/>
              </a:spcAft>
              <a:buNone/>
            </a:pPr>
            <a:r>
              <a:rPr lang="en-US" sz="3200" b="1" dirty="0">
                <a:solidFill>
                  <a:srgbClr val="D97706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2</a:t>
            </a:r>
            <a:endParaRPr lang="en-US" sz="3200" dirty="0"/>
          </a:p>
        </p:txBody>
      </p:sp>
      <p:sp>
        <p:nvSpPr>
          <p:cNvPr id="9" name="Text 5"/>
          <p:cNvSpPr/>
          <p:nvPr/>
        </p:nvSpPr>
        <p:spPr>
          <a:xfrm>
            <a:off x="4605934" y="3030140"/>
            <a:ext cx="3091756" cy="2488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960"/>
              </a:lnSpc>
              <a:spcAft>
                <a:spcPts val="800"/>
              </a:spcAft>
              <a:buNone/>
            </a:pPr>
            <a:r>
              <a:rPr lang="en-US" sz="1400" b="1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Bridges Qual &amp; Quant</a:t>
            </a:r>
            <a:endParaRPr lang="en-US" sz="1400" dirty="0"/>
          </a:p>
        </p:txBody>
      </p:sp>
      <p:sp>
        <p:nvSpPr>
          <p:cNvPr id="10" name="Text 6"/>
          <p:cNvSpPr/>
          <p:nvPr/>
        </p:nvSpPr>
        <p:spPr>
          <a:xfrm>
            <a:off x="4605934" y="3380581"/>
            <a:ext cx="3091756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800"/>
              </a:lnSpc>
              <a:buNone/>
            </a:pPr>
            <a:r>
              <a:rPr lang="en-US" sz="1200" dirty="0">
                <a:solidFill>
                  <a:srgbClr val="64748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AI-powered platforms combine the depth of qualitative research with quantitative analysis.</a:t>
            </a:r>
            <a:endParaRPr lang="en-US" sz="1200" dirty="0"/>
          </a:p>
        </p:txBody>
      </p:sp>
      <p:pic>
        <p:nvPicPr>
          <p:cNvPr id="11" name="Image 2" descr="/tmp/rasterized-gradient-38ad5ecc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4266" y="2219921"/>
            <a:ext cx="3589933" cy="1986161"/>
          </a:xfrm>
          <a:prstGeom prst="rect">
            <a:avLst/>
          </a:prstGeom>
        </p:spPr>
      </p:pic>
      <p:sp>
        <p:nvSpPr>
          <p:cNvPr id="12" name="Text 7"/>
          <p:cNvSpPr/>
          <p:nvPr/>
        </p:nvSpPr>
        <p:spPr>
          <a:xfrm>
            <a:off x="8399066" y="2473920"/>
            <a:ext cx="3091756" cy="5689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4480"/>
              </a:lnSpc>
              <a:spcAft>
                <a:spcPts val="800"/>
              </a:spcAft>
              <a:buNone/>
            </a:pPr>
            <a:r>
              <a:rPr lang="en-US" sz="3200" b="1" dirty="0">
                <a:solidFill>
                  <a:srgbClr val="059669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3</a:t>
            </a:r>
            <a:endParaRPr lang="en-US" sz="3200" dirty="0"/>
          </a:p>
        </p:txBody>
      </p:sp>
      <p:sp>
        <p:nvSpPr>
          <p:cNvPr id="13" name="Text 8"/>
          <p:cNvSpPr/>
          <p:nvPr/>
        </p:nvSpPr>
        <p:spPr>
          <a:xfrm>
            <a:off x="8399066" y="3144440"/>
            <a:ext cx="3091756" cy="2488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960"/>
              </a:lnSpc>
              <a:spcAft>
                <a:spcPts val="800"/>
              </a:spcAft>
              <a:buNone/>
            </a:pPr>
            <a:r>
              <a:rPr lang="en-US" sz="1400" b="1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Human Judgment Essential</a:t>
            </a:r>
            <a:endParaRPr lang="en-US" sz="1400" dirty="0"/>
          </a:p>
        </p:txBody>
      </p:sp>
      <p:sp>
        <p:nvSpPr>
          <p:cNvPr id="14" name="Text 9"/>
          <p:cNvSpPr/>
          <p:nvPr/>
        </p:nvSpPr>
        <p:spPr>
          <a:xfrm>
            <a:off x="8399066" y="3494881"/>
            <a:ext cx="3091756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800"/>
              </a:lnSpc>
              <a:buNone/>
            </a:pPr>
            <a:r>
              <a:rPr lang="en-US" sz="1200" dirty="0">
                <a:solidFill>
                  <a:srgbClr val="64748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Researchers guide the process, interpret findings, and connect to theory.</a:t>
            </a:r>
            <a:endParaRPr lang="en-US" sz="1200" dirty="0"/>
          </a:p>
        </p:txBody>
      </p:sp>
      <p:sp>
        <p:nvSpPr>
          <p:cNvPr id="15" name="Text 10"/>
          <p:cNvSpPr/>
          <p:nvPr/>
        </p:nvSpPr>
        <p:spPr>
          <a:xfrm>
            <a:off x="508000" y="5410200"/>
            <a:ext cx="11176000" cy="812800"/>
          </a:xfrm>
          <a:prstGeom prst="roundRect">
            <a:avLst>
              <a:gd name="adj" fmla="val 18750"/>
            </a:avLst>
          </a:prstGeom>
          <a:solidFill>
            <a:srgbClr val="164E63"/>
          </a:solidFill>
          <a:ln/>
        </p:spPr>
        <p:txBody>
          <a:bodyPr wrap="square" rtlCol="0" anchor="ctr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200" dirty="0"/>
          </a:p>
        </p:txBody>
      </p:sp>
      <p:sp>
        <p:nvSpPr>
          <p:cNvPr id="16" name="Text 11"/>
          <p:cNvSpPr/>
          <p:nvPr/>
        </p:nvSpPr>
        <p:spPr>
          <a:xfrm>
            <a:off x="655320" y="5664200"/>
            <a:ext cx="10881360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2400"/>
              </a:lnSpc>
              <a:buNone/>
            </a:pPr>
            <a:r>
              <a:rPr lang="en-US" sz="16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The future of behavioral science lies at the intersection of </a:t>
            </a:r>
            <a:r>
              <a:rPr lang="en-US" sz="1600" b="1" dirty="0">
                <a:solidFill>
                  <a:srgbClr val="22D3E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classic research methods</a:t>
            </a:r>
            <a:r>
              <a:rPr lang="en-US" sz="16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and </a:t>
            </a:r>
            <a:r>
              <a:rPr lang="en-US" sz="1600" b="1" dirty="0">
                <a:solidFill>
                  <a:srgbClr val="22D3E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modern AI tools</a:t>
            </a:r>
            <a:r>
              <a:rPr lang="en-US" sz="160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.</a:t>
            </a:r>
            <a:endParaRPr lang="en-US" sz="1600" dirty="0"/>
          </a:p>
        </p:txBody>
      </p:sp>
      <p:sp>
        <p:nvSpPr>
          <p:cNvPr id="17" name="Text 12"/>
          <p:cNvSpPr/>
          <p:nvPr/>
        </p:nvSpPr>
        <p:spPr>
          <a:xfrm>
            <a:off x="508001" y="6375400"/>
            <a:ext cx="1159180" cy="177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1400"/>
              </a:lnSpc>
              <a:buNone/>
            </a:pPr>
            <a:r>
              <a:rPr lang="en-US" sz="1000" dirty="0">
                <a:solidFill>
                  <a:srgbClr val="64748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Chapter 8 Summary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884198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4EEAF-F511-F46F-1633-2C3EF393B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891B2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What You'll Learn</a:t>
            </a: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2CA9ABB-4BE9-950B-2AB5-FE414CA3CBEC}"/>
              </a:ext>
            </a:extLst>
          </p:cNvPr>
          <p:cNvGrpSpPr/>
          <p:nvPr/>
        </p:nvGrpSpPr>
        <p:grpSpPr>
          <a:xfrm>
            <a:off x="508000" y="1919089"/>
            <a:ext cx="5588000" cy="3824165"/>
            <a:chOff x="254000" y="2376290"/>
            <a:chExt cx="5588000" cy="3019821"/>
          </a:xfrm>
        </p:grpSpPr>
        <p:sp>
          <p:nvSpPr>
            <p:cNvPr id="5" name="Text 1">
              <a:extLst>
                <a:ext uri="{FF2B5EF4-FFF2-40B4-BE49-F238E27FC236}">
                  <a16:creationId xmlns:a16="http://schemas.microsoft.com/office/drawing/2014/main" id="{DEE33770-F3BB-908C-5D0D-3757DDD8E93A}"/>
                </a:ext>
              </a:extLst>
            </p:cNvPr>
            <p:cNvSpPr/>
            <p:nvPr/>
          </p:nvSpPr>
          <p:spPr>
            <a:xfrm>
              <a:off x="254000" y="2376290"/>
              <a:ext cx="5588000" cy="3019821"/>
            </a:xfrm>
            <a:prstGeom prst="roundRect">
              <a:avLst>
                <a:gd name="adj" fmla="val 5047"/>
              </a:avLst>
            </a:prstGeom>
            <a:solidFill>
              <a:srgbClr val="F0F9FF"/>
            </a:solidFill>
            <a:ln/>
          </p:spPr>
          <p:txBody>
            <a:bodyPr wrap="square" rtlCol="0" anchor="ctr"/>
            <a:lstStyle/>
            <a:p>
              <a:pPr defTabSz="1219170"/>
              <a:endParaRPr lang="en-US" sz="32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6" name="Shape 2">
              <a:extLst>
                <a:ext uri="{FF2B5EF4-FFF2-40B4-BE49-F238E27FC236}">
                  <a16:creationId xmlns:a16="http://schemas.microsoft.com/office/drawing/2014/main" id="{963D557A-8A86-645C-5040-8D5E55A257DD}"/>
                </a:ext>
              </a:extLst>
            </p:cNvPr>
            <p:cNvSpPr/>
            <p:nvPr/>
          </p:nvSpPr>
          <p:spPr>
            <a:xfrm>
              <a:off x="254000" y="2401689"/>
              <a:ext cx="5588000" cy="0"/>
            </a:xfrm>
            <a:prstGeom prst="line">
              <a:avLst/>
            </a:prstGeom>
            <a:noFill/>
            <a:ln w="38100">
              <a:solidFill>
                <a:srgbClr val="0891B2"/>
              </a:solidFill>
              <a:prstDash val="solid"/>
            </a:ln>
          </p:spPr>
          <p:txBody>
            <a:bodyPr/>
            <a:lstStyle/>
            <a:p>
              <a:pPr defTabSz="1219170"/>
              <a:endParaRPr lang="en-US" sz="32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" name="Text 3">
              <a:extLst>
                <a:ext uri="{FF2B5EF4-FFF2-40B4-BE49-F238E27FC236}">
                  <a16:creationId xmlns:a16="http://schemas.microsoft.com/office/drawing/2014/main" id="{03CDBD23-A946-9D1F-F4C7-6A582391F1CB}"/>
                </a:ext>
              </a:extLst>
            </p:cNvPr>
            <p:cNvSpPr/>
            <p:nvPr/>
          </p:nvSpPr>
          <p:spPr>
            <a:xfrm>
              <a:off x="508000" y="2681090"/>
              <a:ext cx="5181600" cy="195461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540"/>
                </a:lnSpc>
                <a:spcAft>
                  <a:spcPts val="800"/>
                </a:spcAft>
              </a:pPr>
              <a:r>
                <a:rPr lang="en-US" sz="2000" b="1" dirty="0">
                  <a:solidFill>
                    <a:srgbClr val="0891B2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MODULE 8.1</a:t>
              </a:r>
              <a:endParaRPr lang="en-US" sz="2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" name="Text 4">
              <a:extLst>
                <a:ext uri="{FF2B5EF4-FFF2-40B4-BE49-F238E27FC236}">
                  <a16:creationId xmlns:a16="http://schemas.microsoft.com/office/drawing/2014/main" id="{3C50EAEF-ACE6-FF13-4976-9D59CC0F60EE}"/>
                </a:ext>
              </a:extLst>
            </p:cNvPr>
            <p:cNvSpPr/>
            <p:nvPr/>
          </p:nvSpPr>
          <p:spPr>
            <a:xfrm>
              <a:off x="508000" y="3181352"/>
              <a:ext cx="5181600" cy="284361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2240"/>
                </a:lnSpc>
                <a:spcAft>
                  <a:spcPts val="1200"/>
                </a:spcAft>
              </a:pPr>
              <a:r>
                <a:rPr lang="en-US" sz="2000" b="1" dirty="0">
                  <a:solidFill>
                    <a:srgbClr val="1E293B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How AI Transforms Surveys</a:t>
              </a:r>
              <a:endParaRPr lang="en-US" sz="2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" name="Text 5">
              <a:extLst>
                <a:ext uri="{FF2B5EF4-FFF2-40B4-BE49-F238E27FC236}">
                  <a16:creationId xmlns:a16="http://schemas.microsoft.com/office/drawing/2014/main" id="{374109D7-98B4-2F7C-D1B3-3B268EAECC58}"/>
                </a:ext>
              </a:extLst>
            </p:cNvPr>
            <p:cNvSpPr/>
            <p:nvPr/>
          </p:nvSpPr>
          <p:spPr>
            <a:xfrm>
              <a:off x="508000" y="3821311"/>
              <a:ext cx="5080000" cy="1320800"/>
            </a:xfrm>
            <a:prstGeom prst="rect">
              <a:avLst/>
            </a:prstGeom>
            <a:noFill/>
            <a:ln/>
          </p:spPr>
          <p:txBody>
            <a:bodyPr wrap="square" lIns="101600" tIns="0" rIns="0" bIns="0" rtlCol="0" anchor="t"/>
            <a:lstStyle/>
            <a:p>
              <a:pPr marL="101597" indent="-101597" defTabSz="1219170">
                <a:lnSpc>
                  <a:spcPts val="2800"/>
                </a:lnSpc>
                <a:spcAft>
                  <a:spcPts val="600"/>
                </a:spcAft>
                <a:buSzPct val="100000"/>
                <a:buFontTx/>
                <a:buChar char="•"/>
              </a:pPr>
              <a:r>
                <a:rPr lang="en-US" sz="2400" dirty="0">
                  <a:solidFill>
                    <a:srgbClr val="1E293B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Dynamic conversational approaches</a:t>
              </a:r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  <a:p>
              <a:pPr marL="101597" indent="-101597" defTabSz="1219170">
                <a:lnSpc>
                  <a:spcPts val="2800"/>
                </a:lnSpc>
                <a:spcAft>
                  <a:spcPts val="600"/>
                </a:spcAft>
                <a:buSzPct val="100000"/>
                <a:buFontTx/>
                <a:buChar char="•"/>
              </a:pPr>
              <a:r>
                <a:rPr lang="en-US" sz="2400" dirty="0">
                  <a:solidFill>
                    <a:srgbClr val="1E293B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Qualitative vs. quantitative methods</a:t>
              </a:r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  <a:p>
              <a:pPr marL="101597" indent="-101597" defTabSz="1219170">
                <a:lnSpc>
                  <a:spcPts val="2800"/>
                </a:lnSpc>
                <a:spcAft>
                  <a:spcPts val="600"/>
                </a:spcAft>
                <a:buSzPct val="100000"/>
                <a:buFontTx/>
                <a:buChar char="•"/>
              </a:pPr>
              <a:r>
                <a:rPr lang="en-US" sz="2400" dirty="0">
                  <a:solidFill>
                    <a:srgbClr val="1E293B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Exploratory research at scale</a:t>
              </a:r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6CE02C5-1EF3-9148-7670-70F69F10096D}"/>
              </a:ext>
            </a:extLst>
          </p:cNvPr>
          <p:cNvGrpSpPr/>
          <p:nvPr/>
        </p:nvGrpSpPr>
        <p:grpSpPr>
          <a:xfrm>
            <a:off x="6350000" y="1944488"/>
            <a:ext cx="5588000" cy="3824163"/>
            <a:chOff x="6096000" y="2376290"/>
            <a:chExt cx="5588000" cy="3019821"/>
          </a:xfrm>
        </p:grpSpPr>
        <p:sp>
          <p:nvSpPr>
            <p:cNvPr id="11" name="Text 6">
              <a:extLst>
                <a:ext uri="{FF2B5EF4-FFF2-40B4-BE49-F238E27FC236}">
                  <a16:creationId xmlns:a16="http://schemas.microsoft.com/office/drawing/2014/main" id="{8F4CED7E-F65E-8E9C-65C1-5573076410CE}"/>
                </a:ext>
              </a:extLst>
            </p:cNvPr>
            <p:cNvSpPr/>
            <p:nvPr/>
          </p:nvSpPr>
          <p:spPr>
            <a:xfrm>
              <a:off x="6096000" y="2376290"/>
              <a:ext cx="5588000" cy="3019821"/>
            </a:xfrm>
            <a:prstGeom prst="roundRect">
              <a:avLst>
                <a:gd name="adj" fmla="val 5047"/>
              </a:avLst>
            </a:prstGeom>
            <a:solidFill>
              <a:srgbClr val="FEF3C7"/>
            </a:solidFill>
            <a:ln/>
          </p:spPr>
          <p:txBody>
            <a:bodyPr wrap="square" rtlCol="0" anchor="ctr"/>
            <a:lstStyle/>
            <a:p>
              <a:pPr defTabSz="1219170"/>
              <a:endParaRPr lang="en-US" sz="32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" name="Shape 7">
              <a:extLst>
                <a:ext uri="{FF2B5EF4-FFF2-40B4-BE49-F238E27FC236}">
                  <a16:creationId xmlns:a16="http://schemas.microsoft.com/office/drawing/2014/main" id="{B94BCFC1-583B-4555-CA10-B4B522395DB2}"/>
                </a:ext>
              </a:extLst>
            </p:cNvPr>
            <p:cNvSpPr/>
            <p:nvPr/>
          </p:nvSpPr>
          <p:spPr>
            <a:xfrm>
              <a:off x="6096000" y="2401689"/>
              <a:ext cx="5588000" cy="0"/>
            </a:xfrm>
            <a:prstGeom prst="line">
              <a:avLst/>
            </a:prstGeom>
            <a:noFill/>
            <a:ln w="38100">
              <a:solidFill>
                <a:srgbClr val="F59E0B"/>
              </a:solidFill>
              <a:prstDash val="solid"/>
            </a:ln>
          </p:spPr>
          <p:txBody>
            <a:bodyPr/>
            <a:lstStyle/>
            <a:p>
              <a:pPr defTabSz="1219170"/>
              <a:endParaRPr lang="en-US" sz="32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" name="Text 8">
              <a:extLst>
                <a:ext uri="{FF2B5EF4-FFF2-40B4-BE49-F238E27FC236}">
                  <a16:creationId xmlns:a16="http://schemas.microsoft.com/office/drawing/2014/main" id="{3468FA57-1AA4-7D04-68DB-69FB0A02A314}"/>
                </a:ext>
              </a:extLst>
            </p:cNvPr>
            <p:cNvSpPr/>
            <p:nvPr/>
          </p:nvSpPr>
          <p:spPr>
            <a:xfrm>
              <a:off x="6350000" y="2681090"/>
              <a:ext cx="5181600" cy="195461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540"/>
                </a:lnSpc>
                <a:spcAft>
                  <a:spcPts val="800"/>
                </a:spcAft>
              </a:pPr>
              <a:r>
                <a:rPr lang="en-US" sz="2000" b="1" dirty="0">
                  <a:solidFill>
                    <a:srgbClr val="D97706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MODULE 8.2</a:t>
              </a:r>
              <a:endParaRPr lang="en-US" sz="2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" name="Text 9">
              <a:extLst>
                <a:ext uri="{FF2B5EF4-FFF2-40B4-BE49-F238E27FC236}">
                  <a16:creationId xmlns:a16="http://schemas.microsoft.com/office/drawing/2014/main" id="{B1468B15-CAC4-F80F-A226-AA7D6005765D}"/>
                </a:ext>
              </a:extLst>
            </p:cNvPr>
            <p:cNvSpPr/>
            <p:nvPr/>
          </p:nvSpPr>
          <p:spPr>
            <a:xfrm>
              <a:off x="6350000" y="3181352"/>
              <a:ext cx="5181600" cy="284361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2240"/>
                </a:lnSpc>
                <a:spcAft>
                  <a:spcPts val="1200"/>
                </a:spcAft>
              </a:pPr>
              <a:r>
                <a:rPr lang="en-US" sz="2000" b="1" dirty="0">
                  <a:solidFill>
                    <a:srgbClr val="1E293B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Guided Research Project</a:t>
              </a:r>
              <a:endParaRPr lang="en-US" sz="2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5" name="Text 10">
              <a:extLst>
                <a:ext uri="{FF2B5EF4-FFF2-40B4-BE49-F238E27FC236}">
                  <a16:creationId xmlns:a16="http://schemas.microsoft.com/office/drawing/2014/main" id="{85996127-3C73-A95F-63D7-92F3FBF0B2DE}"/>
                </a:ext>
              </a:extLst>
            </p:cNvPr>
            <p:cNvSpPr/>
            <p:nvPr/>
          </p:nvSpPr>
          <p:spPr>
            <a:xfrm>
              <a:off x="6350000" y="3821311"/>
              <a:ext cx="5080000" cy="1320800"/>
            </a:xfrm>
            <a:prstGeom prst="rect">
              <a:avLst/>
            </a:prstGeom>
            <a:noFill/>
            <a:ln/>
          </p:spPr>
          <p:txBody>
            <a:bodyPr wrap="square" lIns="101600" tIns="0" rIns="0" bIns="0" rtlCol="0" anchor="t"/>
            <a:lstStyle/>
            <a:p>
              <a:pPr marL="101597" indent="-101597" defTabSz="1219170">
                <a:lnSpc>
                  <a:spcPts val="2800"/>
                </a:lnSpc>
                <a:spcAft>
                  <a:spcPts val="600"/>
                </a:spcAft>
                <a:buSzPct val="100000"/>
                <a:buFontTx/>
                <a:buChar char="•"/>
              </a:pPr>
              <a:r>
                <a:rPr lang="en-US" sz="2400" dirty="0">
                  <a:solidFill>
                    <a:srgbClr val="1E293B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The Heinz Dilemma revisited</a:t>
              </a:r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  <a:p>
              <a:pPr marL="101597" indent="-101597" defTabSz="1219170">
                <a:lnSpc>
                  <a:spcPts val="2800"/>
                </a:lnSpc>
                <a:spcAft>
                  <a:spcPts val="600"/>
                </a:spcAft>
                <a:buSzPct val="100000"/>
                <a:buFontTx/>
                <a:buChar char="•"/>
              </a:pPr>
              <a:r>
                <a:rPr lang="en-US" sz="2400" dirty="0">
                  <a:solidFill>
                    <a:srgbClr val="1E293B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Setting up AI interviews</a:t>
              </a:r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  <a:p>
              <a:pPr marL="101597" indent="-101597" defTabSz="1219170">
                <a:lnSpc>
                  <a:spcPts val="2800"/>
                </a:lnSpc>
                <a:spcAft>
                  <a:spcPts val="600"/>
                </a:spcAft>
                <a:buSzPct val="100000"/>
                <a:buFontTx/>
                <a:buChar char="•"/>
              </a:pPr>
              <a:r>
                <a:rPr lang="en-US" sz="2400" dirty="0">
                  <a:solidFill>
                    <a:srgbClr val="1E293B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Mixed methods data analysis</a:t>
              </a:r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1971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8FAFB-46CC-822F-0D19-EEBBFBF4F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891B2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Traditional Surveys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1285D7-DD1F-6FBE-60E3-5D279E978F79}"/>
              </a:ext>
            </a:extLst>
          </p:cNvPr>
          <p:cNvGrpSpPr/>
          <p:nvPr/>
        </p:nvGrpSpPr>
        <p:grpSpPr>
          <a:xfrm>
            <a:off x="533400" y="1968654"/>
            <a:ext cx="5562600" cy="3855640"/>
            <a:chOff x="254000" y="1958380"/>
            <a:chExt cx="5562600" cy="3855640"/>
          </a:xfrm>
        </p:grpSpPr>
        <p:sp>
          <p:nvSpPr>
            <p:cNvPr id="4" name="Text 1">
              <a:extLst>
                <a:ext uri="{FF2B5EF4-FFF2-40B4-BE49-F238E27FC236}">
                  <a16:creationId xmlns:a16="http://schemas.microsoft.com/office/drawing/2014/main" id="{4AB464F0-C205-42B0-4C13-F990B80B81E2}"/>
                </a:ext>
              </a:extLst>
            </p:cNvPr>
            <p:cNvSpPr/>
            <p:nvPr/>
          </p:nvSpPr>
          <p:spPr>
            <a:xfrm>
              <a:off x="254000" y="1958380"/>
              <a:ext cx="5562600" cy="3855640"/>
            </a:xfrm>
            <a:prstGeom prst="roundRect">
              <a:avLst>
                <a:gd name="adj" fmla="val 3953"/>
              </a:avLst>
            </a:prstGeom>
            <a:solidFill>
              <a:srgbClr val="F1F5F9"/>
            </a:solidFill>
            <a:ln/>
          </p:spPr>
          <p:txBody>
            <a:bodyPr wrap="square" rtlCol="0" anchor="ctr"/>
            <a:lstStyle/>
            <a:p>
              <a:pPr defTabSz="1219170"/>
              <a:endParaRPr lang="en-US" sz="32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5" name="Text 2">
              <a:extLst>
                <a:ext uri="{FF2B5EF4-FFF2-40B4-BE49-F238E27FC236}">
                  <a16:creationId xmlns:a16="http://schemas.microsoft.com/office/drawing/2014/main" id="{5D0FA733-82C9-77A4-B4A1-5AEC4D898CFF}"/>
                </a:ext>
              </a:extLst>
            </p:cNvPr>
            <p:cNvSpPr/>
            <p:nvPr/>
          </p:nvSpPr>
          <p:spPr>
            <a:xfrm>
              <a:off x="508001" y="2212380"/>
              <a:ext cx="5155692" cy="24884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960"/>
                </a:lnSpc>
                <a:spcAft>
                  <a:spcPts val="1200"/>
                </a:spcAft>
              </a:pPr>
              <a:r>
                <a:rPr lang="en-US" sz="2400" b="1" dirty="0">
                  <a:solidFill>
                    <a:srgbClr val="64748B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TRADITIONAL SURVEYS</a:t>
              </a:r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6" name="Text 3">
              <a:extLst>
                <a:ext uri="{FF2B5EF4-FFF2-40B4-BE49-F238E27FC236}">
                  <a16:creationId xmlns:a16="http://schemas.microsoft.com/office/drawing/2014/main" id="{34120B67-97C1-BC10-3740-6F35764B32C0}"/>
                </a:ext>
              </a:extLst>
            </p:cNvPr>
            <p:cNvSpPr/>
            <p:nvPr/>
          </p:nvSpPr>
          <p:spPr>
            <a:xfrm>
              <a:off x="508000" y="2613620"/>
              <a:ext cx="5054600" cy="2946400"/>
            </a:xfrm>
            <a:prstGeom prst="rect">
              <a:avLst/>
            </a:prstGeom>
            <a:noFill/>
            <a:ln/>
          </p:spPr>
          <p:txBody>
            <a:bodyPr wrap="square" lIns="114300" tIns="0" rIns="0" bIns="0" rtlCol="0" anchor="t"/>
            <a:lstStyle/>
            <a:p>
              <a:pPr marL="114297" indent="-114297" defTabSz="1219170">
                <a:lnSpc>
                  <a:spcPts val="2800"/>
                </a:lnSpc>
                <a:spcAft>
                  <a:spcPts val="800"/>
                </a:spcAft>
                <a:buSzPct val="100000"/>
                <a:buFontTx/>
                <a:buChar char="•"/>
              </a:pPr>
              <a:r>
                <a:rPr lang="en-US" sz="2000" b="1" dirty="0">
                  <a:solidFill>
                    <a:srgbClr val="1E293B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Passive</a:t>
              </a:r>
              <a:r>
                <a:rPr lang="en-US" sz="2000" dirty="0">
                  <a:solidFill>
                    <a:srgbClr val="1E293B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 — fixed questions and response options</a:t>
              </a:r>
              <a:endParaRPr lang="en-US" sz="2000" dirty="0">
                <a:solidFill>
                  <a:prstClr val="black"/>
                </a:solidFill>
                <a:latin typeface="Calibri" panose="020F0502020204030204"/>
              </a:endParaRPr>
            </a:p>
            <a:p>
              <a:pPr marL="114297" indent="-114297" defTabSz="1219170">
                <a:lnSpc>
                  <a:spcPts val="2800"/>
                </a:lnSpc>
                <a:spcAft>
                  <a:spcPts val="800"/>
                </a:spcAft>
                <a:buSzPct val="100000"/>
                <a:buFontTx/>
                <a:buChar char="•"/>
              </a:pPr>
              <a:r>
                <a:rPr lang="en-US" sz="2000" b="1" dirty="0">
                  <a:solidFill>
                    <a:srgbClr val="1E293B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Mostly Confirmatory</a:t>
              </a:r>
              <a:r>
                <a:rPr lang="en-US" sz="2000" dirty="0">
                  <a:solidFill>
                    <a:srgbClr val="1E293B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 — tests existing hypotheses</a:t>
              </a:r>
              <a:endParaRPr lang="en-US" sz="2000" dirty="0">
                <a:solidFill>
                  <a:prstClr val="black"/>
                </a:solidFill>
                <a:latin typeface="Calibri" panose="020F0502020204030204"/>
              </a:endParaRPr>
            </a:p>
            <a:p>
              <a:pPr marL="114297" indent="-114297" defTabSz="1219170">
                <a:lnSpc>
                  <a:spcPts val="2800"/>
                </a:lnSpc>
                <a:spcAft>
                  <a:spcPts val="800"/>
                </a:spcAft>
                <a:buSzPct val="100000"/>
                <a:buFontTx/>
                <a:buChar char="•"/>
              </a:pPr>
              <a:r>
                <a:rPr lang="en-US" sz="2000" b="1" dirty="0">
                  <a:solidFill>
                    <a:srgbClr val="1E293B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Constrained</a:t>
              </a:r>
              <a:r>
                <a:rPr lang="en-US" sz="2000" dirty="0">
                  <a:solidFill>
                    <a:srgbClr val="1E293B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 — limited to researcher-defined categories</a:t>
              </a:r>
              <a:endParaRPr lang="en-US" sz="2000" dirty="0">
                <a:solidFill>
                  <a:prstClr val="black"/>
                </a:solidFill>
                <a:latin typeface="Calibri" panose="020F0502020204030204"/>
              </a:endParaRPr>
            </a:p>
            <a:p>
              <a:pPr marL="114297" indent="-114297" defTabSz="1219170">
                <a:lnSpc>
                  <a:spcPts val="2800"/>
                </a:lnSpc>
                <a:spcAft>
                  <a:spcPts val="800"/>
                </a:spcAft>
                <a:buSzPct val="100000"/>
                <a:buFontTx/>
                <a:buChar char="•"/>
              </a:pPr>
              <a:r>
                <a:rPr lang="en-US" sz="2000" b="1" dirty="0">
                  <a:solidFill>
                    <a:srgbClr val="1E293B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Example:</a:t>
              </a:r>
              <a:r>
                <a:rPr lang="en-US" sz="2000" dirty="0">
                  <a:solidFill>
                    <a:srgbClr val="1E293B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 "Why do you drink alcohol?" with checkboxes</a:t>
              </a:r>
              <a:endParaRPr lang="en-US" sz="2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35772779-0AB8-09AA-D276-45B9936AD7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00" y="2126137"/>
            <a:ext cx="5562600" cy="3540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462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DF8DA-FBF7-28B9-BEDF-BF3F0F3B3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891B2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AI-Powered Surveys</a:t>
            </a: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743149D-7309-BA5A-FCFC-23E9D0344968}"/>
              </a:ext>
            </a:extLst>
          </p:cNvPr>
          <p:cNvGrpSpPr/>
          <p:nvPr/>
        </p:nvGrpSpPr>
        <p:grpSpPr>
          <a:xfrm>
            <a:off x="838200" y="1891883"/>
            <a:ext cx="5562600" cy="3906440"/>
            <a:chOff x="6121400" y="1932980"/>
            <a:chExt cx="5562600" cy="3906440"/>
          </a:xfrm>
        </p:grpSpPr>
        <p:pic>
          <p:nvPicPr>
            <p:cNvPr id="5" name="Image 0" descr="/tmp/rasterized-gradient-bb760055.png">
              <a:extLst>
                <a:ext uri="{FF2B5EF4-FFF2-40B4-BE49-F238E27FC236}">
                  <a16:creationId xmlns:a16="http://schemas.microsoft.com/office/drawing/2014/main" id="{E34C78E9-FBF8-0D5F-2D62-514995A9A5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21400" y="1932980"/>
              <a:ext cx="5562600" cy="3906440"/>
            </a:xfrm>
            <a:prstGeom prst="rect">
              <a:avLst/>
            </a:prstGeom>
          </p:spPr>
        </p:pic>
        <p:sp>
          <p:nvSpPr>
            <p:cNvPr id="6" name="Text 4">
              <a:extLst>
                <a:ext uri="{FF2B5EF4-FFF2-40B4-BE49-F238E27FC236}">
                  <a16:creationId xmlns:a16="http://schemas.microsoft.com/office/drawing/2014/main" id="{30975452-9DE4-8C61-73DE-B7BCE767D9E8}"/>
                </a:ext>
              </a:extLst>
            </p:cNvPr>
            <p:cNvSpPr/>
            <p:nvPr/>
          </p:nvSpPr>
          <p:spPr>
            <a:xfrm>
              <a:off x="6400801" y="2212380"/>
              <a:ext cx="5103876" cy="24884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960"/>
                </a:lnSpc>
                <a:spcAft>
                  <a:spcPts val="1200"/>
                </a:spcAft>
              </a:pPr>
              <a:r>
                <a:rPr lang="en-US" sz="2400" b="1" dirty="0">
                  <a:solidFill>
                    <a:srgbClr val="0891B2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AI-POWERED SURVEYS</a:t>
              </a:r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" name="Text 5">
              <a:extLst>
                <a:ext uri="{FF2B5EF4-FFF2-40B4-BE49-F238E27FC236}">
                  <a16:creationId xmlns:a16="http://schemas.microsoft.com/office/drawing/2014/main" id="{F03FD00A-A99E-7CE1-A307-08B33A9421F0}"/>
                </a:ext>
              </a:extLst>
            </p:cNvPr>
            <p:cNvSpPr/>
            <p:nvPr/>
          </p:nvSpPr>
          <p:spPr>
            <a:xfrm>
              <a:off x="6400800" y="2613620"/>
              <a:ext cx="5003800" cy="2946400"/>
            </a:xfrm>
            <a:prstGeom prst="rect">
              <a:avLst/>
            </a:prstGeom>
            <a:noFill/>
            <a:ln/>
          </p:spPr>
          <p:txBody>
            <a:bodyPr wrap="square" lIns="114300" tIns="0" rIns="0" bIns="0" rtlCol="0" anchor="t"/>
            <a:lstStyle/>
            <a:p>
              <a:pPr marL="114297" indent="-114297" defTabSz="1219170">
                <a:lnSpc>
                  <a:spcPts val="2800"/>
                </a:lnSpc>
                <a:spcAft>
                  <a:spcPts val="800"/>
                </a:spcAft>
                <a:buSzPct val="100000"/>
                <a:buFontTx/>
                <a:buChar char="•"/>
              </a:pPr>
              <a:r>
                <a:rPr lang="en-US" b="1" dirty="0">
                  <a:solidFill>
                    <a:srgbClr val="1E293B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Dynamic</a:t>
              </a:r>
              <a:r>
                <a:rPr lang="en-US" dirty="0">
                  <a:solidFill>
                    <a:srgbClr val="1E293B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 — natural conversation with follow-ups</a:t>
              </a:r>
              <a:endParaRPr lang="en-US" dirty="0">
                <a:solidFill>
                  <a:prstClr val="black"/>
                </a:solidFill>
                <a:latin typeface="Calibri" panose="020F0502020204030204"/>
              </a:endParaRPr>
            </a:p>
            <a:p>
              <a:pPr marL="114297" indent="-114297" defTabSz="1219170">
                <a:lnSpc>
                  <a:spcPts val="2800"/>
                </a:lnSpc>
                <a:spcAft>
                  <a:spcPts val="800"/>
                </a:spcAft>
                <a:buSzPct val="100000"/>
                <a:buFontTx/>
                <a:buChar char="•"/>
              </a:pPr>
              <a:r>
                <a:rPr lang="en-US" b="1" dirty="0">
                  <a:solidFill>
                    <a:srgbClr val="1E293B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Excels at Exploratory</a:t>
              </a:r>
              <a:r>
                <a:rPr lang="en-US" dirty="0">
                  <a:solidFill>
                    <a:srgbClr val="1E293B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 — discovers new insights</a:t>
              </a:r>
              <a:endParaRPr lang="en-US" dirty="0">
                <a:solidFill>
                  <a:prstClr val="black"/>
                </a:solidFill>
                <a:latin typeface="Calibri" panose="020F0502020204030204"/>
              </a:endParaRPr>
            </a:p>
            <a:p>
              <a:pPr marL="114297" indent="-114297" defTabSz="1219170">
                <a:lnSpc>
                  <a:spcPts val="2800"/>
                </a:lnSpc>
                <a:spcAft>
                  <a:spcPts val="800"/>
                </a:spcAft>
                <a:buSzPct val="100000"/>
                <a:buFontTx/>
                <a:buChar char="•"/>
              </a:pPr>
              <a:r>
                <a:rPr lang="en-US" b="1" dirty="0">
                  <a:solidFill>
                    <a:srgbClr val="1E293B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Open-ended</a:t>
              </a:r>
              <a:r>
                <a:rPr lang="en-US" dirty="0">
                  <a:solidFill>
                    <a:srgbClr val="1E293B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 — participants express in their own words</a:t>
              </a:r>
              <a:endParaRPr lang="en-US" dirty="0">
                <a:solidFill>
                  <a:prstClr val="black"/>
                </a:solidFill>
                <a:latin typeface="Calibri" panose="020F0502020204030204"/>
              </a:endParaRPr>
            </a:p>
            <a:p>
              <a:pPr marL="114297" indent="-114297" defTabSz="1219170">
                <a:lnSpc>
                  <a:spcPts val="2800"/>
                </a:lnSpc>
                <a:spcAft>
                  <a:spcPts val="800"/>
                </a:spcAft>
                <a:buSzPct val="100000"/>
                <a:buFontTx/>
                <a:buChar char="•"/>
              </a:pPr>
              <a:r>
                <a:rPr lang="en-US" b="1" dirty="0">
                  <a:solidFill>
                    <a:srgbClr val="1E293B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Example:</a:t>
              </a:r>
              <a:r>
                <a:rPr lang="en-US" dirty="0">
                  <a:solidFill>
                    <a:srgbClr val="1E293B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 "Tell me about your drinking habits..." with probing questions</a:t>
              </a:r>
              <a:endParaRPr lang="en-US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pic>
        <p:nvPicPr>
          <p:cNvPr id="8" name="Image 630">
            <a:extLst>
              <a:ext uri="{FF2B5EF4-FFF2-40B4-BE49-F238E27FC236}">
                <a16:creationId xmlns:a16="http://schemas.microsoft.com/office/drawing/2014/main" id="{F92A1313-52BF-F4E2-2192-AA642AEC529E}"/>
              </a:ext>
            </a:extLst>
          </p:cNvPr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74535" y="253047"/>
            <a:ext cx="4558665" cy="635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066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AFA4F-3357-41A5-0F9A-0F2B16B9F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891B2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Example: Why Do People Drink?</a:t>
            </a:r>
            <a:endParaRPr lang="en-US" dirty="0"/>
          </a:p>
        </p:txBody>
      </p:sp>
      <p:sp>
        <p:nvSpPr>
          <p:cNvPr id="4" name="Text 1">
            <a:extLst>
              <a:ext uri="{FF2B5EF4-FFF2-40B4-BE49-F238E27FC236}">
                <a16:creationId xmlns:a16="http://schemas.microsoft.com/office/drawing/2014/main" id="{B8E2D76E-A805-6696-ECA8-9F05E7366056}"/>
              </a:ext>
            </a:extLst>
          </p:cNvPr>
          <p:cNvSpPr/>
          <p:nvPr/>
        </p:nvSpPr>
        <p:spPr>
          <a:xfrm>
            <a:off x="838200" y="1829037"/>
            <a:ext cx="4213693" cy="109909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spcAft>
                <a:spcPts val="1000"/>
              </a:spcAft>
            </a:pPr>
            <a:r>
              <a:rPr lang="en-US" sz="2400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AI interviewed 100 people about drinking motivations and identified </a:t>
            </a:r>
            <a:r>
              <a:rPr lang="en-US" sz="2400" b="1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11 themes</a:t>
            </a:r>
            <a:r>
              <a:rPr lang="en-US" sz="2400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.</a:t>
            </a:r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3B9BC87-522A-4665-2973-F95B1BD770FE}"/>
              </a:ext>
            </a:extLst>
          </p:cNvPr>
          <p:cNvGrpSpPr/>
          <p:nvPr/>
        </p:nvGrpSpPr>
        <p:grpSpPr>
          <a:xfrm>
            <a:off x="838199" y="3601386"/>
            <a:ext cx="4213693" cy="2633655"/>
            <a:chOff x="508000" y="3448646"/>
            <a:chExt cx="4131072" cy="1205111"/>
          </a:xfrm>
        </p:grpSpPr>
        <p:sp>
          <p:nvSpPr>
            <p:cNvPr id="6" name="Text 2">
              <a:extLst>
                <a:ext uri="{FF2B5EF4-FFF2-40B4-BE49-F238E27FC236}">
                  <a16:creationId xmlns:a16="http://schemas.microsoft.com/office/drawing/2014/main" id="{3CDD59DE-399B-F9C8-F691-B23C18394448}"/>
                </a:ext>
              </a:extLst>
            </p:cNvPr>
            <p:cNvSpPr/>
            <p:nvPr/>
          </p:nvSpPr>
          <p:spPr>
            <a:xfrm>
              <a:off x="508000" y="3448646"/>
              <a:ext cx="4131072" cy="1205111"/>
            </a:xfrm>
            <a:prstGeom prst="roundRect">
              <a:avLst>
                <a:gd name="adj" fmla="val 8431"/>
              </a:avLst>
            </a:prstGeom>
            <a:solidFill>
              <a:srgbClr val="F0F9FF"/>
            </a:solidFill>
            <a:ln/>
          </p:spPr>
          <p:txBody>
            <a:bodyPr wrap="square" rtlCol="0" anchor="ctr"/>
            <a:lstStyle/>
            <a:p>
              <a:pPr defTabSz="1219170"/>
              <a:endParaRPr lang="en-US" sz="4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" name="Text 3">
              <a:extLst>
                <a:ext uri="{FF2B5EF4-FFF2-40B4-BE49-F238E27FC236}">
                  <a16:creationId xmlns:a16="http://schemas.microsoft.com/office/drawing/2014/main" id="{3FB9A47A-020E-9A17-2C58-B4A3F47BE6A4}"/>
                </a:ext>
              </a:extLst>
            </p:cNvPr>
            <p:cNvSpPr/>
            <p:nvPr/>
          </p:nvSpPr>
          <p:spPr>
            <a:xfrm>
              <a:off x="660400" y="3601046"/>
              <a:ext cx="3902797" cy="195461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540"/>
                </a:lnSpc>
                <a:spcAft>
                  <a:spcPts val="600"/>
                </a:spcAft>
              </a:pPr>
              <a:r>
                <a:rPr lang="en-US" sz="2400" b="1" dirty="0">
                  <a:solidFill>
                    <a:srgbClr val="0891B2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Key Finding:</a:t>
              </a:r>
              <a:endParaRPr lang="en-US" sz="2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" name="Text 4">
              <a:extLst>
                <a:ext uri="{FF2B5EF4-FFF2-40B4-BE49-F238E27FC236}">
                  <a16:creationId xmlns:a16="http://schemas.microsoft.com/office/drawing/2014/main" id="{E18D74D2-3BC8-14D9-A878-A0915E514365}"/>
                </a:ext>
              </a:extLst>
            </p:cNvPr>
            <p:cNvSpPr/>
            <p:nvPr/>
          </p:nvSpPr>
          <p:spPr>
            <a:xfrm>
              <a:off x="660400" y="3872707"/>
              <a:ext cx="3902797" cy="628651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1219170">
                <a:lnSpc>
                  <a:spcPts val="1651"/>
                </a:lnSpc>
              </a:pPr>
              <a:r>
                <a:rPr lang="en-US" dirty="0">
                  <a:solidFill>
                    <a:srgbClr val="1E293B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Some unexpected motivations emerged, like enhancing food/music (13%) and feeling obligated despite no desire (4%).</a:t>
              </a:r>
              <a:endParaRPr lang="en-US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aphicFrame>
        <p:nvGraphicFramePr>
          <p:cNvPr id="9" name="Chart 0">
            <a:extLst>
              <a:ext uri="{FF2B5EF4-FFF2-40B4-BE49-F238E27FC236}">
                <a16:creationId xmlns:a16="http://schemas.microsoft.com/office/drawing/2014/main" id="{B9411E3C-C1C1-44E9-7DE3-B3298F0FF9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26385246"/>
              </p:ext>
            </p:extLst>
          </p:nvPr>
        </p:nvGraphicFramePr>
        <p:xfrm>
          <a:off x="5578866" y="1508872"/>
          <a:ext cx="6105133" cy="47261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12065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9ED5833-B85B-4103-8A3B-CAB0308E6C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FEF81E-E8CB-06DE-EAC5-BE39026DE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181" y="560881"/>
            <a:ext cx="9795638" cy="111438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b="1"/>
              <a:t>What is Qualitative Research?</a:t>
            </a:r>
            <a:endParaRPr lang="en-US" sz="5200"/>
          </a:p>
        </p:txBody>
      </p:sp>
      <p:pic>
        <p:nvPicPr>
          <p:cNvPr id="3" name="Picture 2" descr="A person looking at a magnifying glass&#10;&#10;AI-generated content may be incorrect.">
            <a:extLst>
              <a:ext uri="{FF2B5EF4-FFF2-40B4-BE49-F238E27FC236}">
                <a16:creationId xmlns:a16="http://schemas.microsoft.com/office/drawing/2014/main" id="{44C7EAC1-EE79-3193-A244-6748650724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234" y="3049938"/>
            <a:ext cx="5828261" cy="316183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B053D934-E23B-5CD7-BB5A-3E6F856AB7AA}"/>
              </a:ext>
            </a:extLst>
          </p:cNvPr>
          <p:cNvGrpSpPr/>
          <p:nvPr/>
        </p:nvGrpSpPr>
        <p:grpSpPr>
          <a:xfrm>
            <a:off x="6415059" y="2999629"/>
            <a:ext cx="5206985" cy="3518898"/>
            <a:chOff x="813371" y="1946005"/>
            <a:chExt cx="10540429" cy="1054049"/>
          </a:xfrm>
        </p:grpSpPr>
        <p:sp>
          <p:nvSpPr>
            <p:cNvPr id="4" name="Shape 1">
              <a:extLst>
                <a:ext uri="{FF2B5EF4-FFF2-40B4-BE49-F238E27FC236}">
                  <a16:creationId xmlns:a16="http://schemas.microsoft.com/office/drawing/2014/main" id="{E560C207-1066-7ADF-A74B-BCDA62DE972E}"/>
                </a:ext>
              </a:extLst>
            </p:cNvPr>
            <p:cNvSpPr/>
            <p:nvPr/>
          </p:nvSpPr>
          <p:spPr>
            <a:xfrm>
              <a:off x="813371" y="1946005"/>
              <a:ext cx="0" cy="853083"/>
            </a:xfrm>
            <a:prstGeom prst="line">
              <a:avLst/>
            </a:prstGeom>
            <a:noFill/>
            <a:ln w="38100">
              <a:solidFill>
                <a:srgbClr val="0891B2"/>
              </a:solidFill>
              <a:prstDash val="solid"/>
            </a:ln>
          </p:spPr>
          <p:txBody>
            <a:bodyPr/>
            <a:lstStyle/>
            <a:p>
              <a:pPr defTabSz="1219170"/>
              <a:endParaRPr lang="en-US" sz="24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5" name="Text 2">
              <a:extLst>
                <a:ext uri="{FF2B5EF4-FFF2-40B4-BE49-F238E27FC236}">
                  <a16:creationId xmlns:a16="http://schemas.microsoft.com/office/drawing/2014/main" id="{03BE4816-9041-8F7C-C0A5-2A4952801810}"/>
                </a:ext>
              </a:extLst>
            </p:cNvPr>
            <p:cNvSpPr/>
            <p:nvPr/>
          </p:nvSpPr>
          <p:spPr>
            <a:xfrm>
              <a:off x="910119" y="1946005"/>
              <a:ext cx="10443681" cy="1054049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defTabSz="670544">
                <a:spcAft>
                  <a:spcPts val="600"/>
                </a:spcAft>
              </a:pPr>
              <a:r>
                <a:rPr lang="en-US" sz="2800" kern="1200" dirty="0">
                  <a:solidFill>
                    <a:srgbClr val="1E293B"/>
                  </a:solidFill>
                  <a:latin typeface="Arial"/>
                  <a:cs typeface="Arial"/>
                </a:rPr>
                <a:t>Qualitative research uses </a:t>
              </a:r>
              <a:r>
                <a:rPr lang="en-US" sz="2800" b="1" kern="1200" dirty="0">
                  <a:solidFill>
                    <a:srgbClr val="1E293B"/>
                  </a:solidFill>
                  <a:latin typeface="Arial"/>
                  <a:cs typeface="Arial"/>
                </a:rPr>
                <a:t>in-depth interviews</a:t>
              </a:r>
              <a:r>
                <a:rPr lang="en-US" sz="2800" kern="1200" dirty="0">
                  <a:solidFill>
                    <a:srgbClr val="1E293B"/>
                  </a:solidFill>
                  <a:latin typeface="Arial"/>
                  <a:cs typeface="Arial"/>
                </a:rPr>
                <a:t> and </a:t>
              </a:r>
              <a:r>
                <a:rPr lang="en-US" sz="2800" b="1" kern="1200" dirty="0">
                  <a:solidFill>
                    <a:srgbClr val="1E293B"/>
                  </a:solidFill>
                  <a:latin typeface="Arial"/>
                  <a:cs typeface="Arial"/>
                </a:rPr>
                <a:t>open-ended questions</a:t>
              </a:r>
              <a:r>
                <a:rPr lang="en-US" sz="2800" kern="1200" dirty="0">
                  <a:solidFill>
                    <a:srgbClr val="1E293B"/>
                  </a:solidFill>
                  <a:latin typeface="Arial"/>
                  <a:cs typeface="Arial"/>
                </a:rPr>
                <a:t> to understand human experiences, motivations, and behaviors in rich detail.</a:t>
              </a:r>
              <a:endParaRPr lang="en-US" sz="2800">
                <a:solidFill>
                  <a:prstClr val="black"/>
                </a:solidFill>
                <a:latin typeface="Arial"/>
                <a:ea typeface="Calibri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3754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08000" y="304800"/>
            <a:ext cx="10842499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3600"/>
              </a:lnSpc>
            </a:pPr>
            <a:r>
              <a:rPr lang="en-US" sz="3600" b="1" dirty="0">
                <a:solidFill>
                  <a:srgbClr val="0891B2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Traditional Qualitative Research: The Challenges</a:t>
            </a:r>
            <a:endParaRPr lang="en-US" sz="36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ext 1"/>
          <p:cNvSpPr/>
          <p:nvPr/>
        </p:nvSpPr>
        <p:spPr>
          <a:xfrm>
            <a:off x="254000" y="1833961"/>
            <a:ext cx="3640733" cy="4104481"/>
          </a:xfrm>
          <a:prstGeom prst="roundRect">
            <a:avLst>
              <a:gd name="adj" fmla="val 4186"/>
            </a:avLst>
          </a:prstGeom>
          <a:solidFill>
            <a:srgbClr val="FEF2F2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" name="Shape 2"/>
          <p:cNvSpPr/>
          <p:nvPr/>
        </p:nvSpPr>
        <p:spPr>
          <a:xfrm>
            <a:off x="279400" y="1833961"/>
            <a:ext cx="0" cy="4104481"/>
          </a:xfrm>
          <a:prstGeom prst="line">
            <a:avLst/>
          </a:prstGeom>
          <a:noFill/>
          <a:ln w="38100">
            <a:solidFill>
              <a:srgbClr val="EF4444"/>
            </a:solidFill>
            <a:prstDash val="solid"/>
          </a:ln>
        </p:spPr>
        <p:txBody>
          <a:bodyPr/>
          <a:lstStyle/>
          <a:p>
            <a:pPr defTabSz="1219170"/>
            <a:endParaRPr lang="en-US" sz="24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Text 3"/>
          <p:cNvSpPr/>
          <p:nvPr/>
        </p:nvSpPr>
        <p:spPr>
          <a:xfrm>
            <a:off x="558801" y="2087961"/>
            <a:ext cx="3143572" cy="4976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960"/>
              </a:lnSpc>
              <a:spcAft>
                <a:spcPts val="1200"/>
              </a:spcAft>
            </a:pPr>
            <a:r>
              <a:rPr lang="en-US" sz="1400" b="1" dirty="0">
                <a:solidFill>
                  <a:srgbClr val="DC2626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Challenge #1: Time-Intensive Data Collection</a:t>
            </a:r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Text 4"/>
          <p:cNvSpPr/>
          <p:nvPr/>
        </p:nvSpPr>
        <p:spPr>
          <a:xfrm>
            <a:off x="558800" y="2941240"/>
            <a:ext cx="3081933" cy="2743200"/>
          </a:xfrm>
          <a:prstGeom prst="rect">
            <a:avLst/>
          </a:prstGeom>
          <a:noFill/>
          <a:ln/>
        </p:spPr>
        <p:txBody>
          <a:bodyPr wrap="square" lIns="114300" tIns="0" rIns="0" bIns="0" rtlCol="0" anchor="t"/>
          <a:lstStyle/>
          <a:p>
            <a:pPr marL="114297" indent="-114297" defTabSz="1219170">
              <a:lnSpc>
                <a:spcPts val="2800"/>
              </a:lnSpc>
              <a:spcAft>
                <a:spcPts val="600"/>
              </a:spcAft>
              <a:buSzPct val="100000"/>
              <a:buFontTx/>
              <a:buChar char="•"/>
            </a:pPr>
            <a:r>
              <a:rPr lang="en-US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A skilled researcher completes only 3-4 interviews per day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114297" indent="-114297" defTabSz="1219170">
              <a:lnSpc>
                <a:spcPts val="2800"/>
              </a:lnSpc>
              <a:spcAft>
                <a:spcPts val="600"/>
              </a:spcAft>
              <a:buSzPct val="100000"/>
              <a:buFontTx/>
              <a:buChar char="•"/>
            </a:pPr>
            <a:r>
              <a:rPr lang="en-US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30 participants = 2-3 weeks just for data collection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114297" indent="-114297" defTabSz="1219170">
              <a:lnSpc>
                <a:spcPts val="2800"/>
              </a:lnSpc>
              <a:spcAft>
                <a:spcPts val="600"/>
              </a:spcAft>
              <a:buSzPct val="100000"/>
              <a:buFontTx/>
              <a:buChar char="•"/>
            </a:pPr>
            <a:r>
              <a:rPr lang="en-US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Scheduling and logistics add more time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Text 5"/>
          <p:cNvSpPr/>
          <p:nvPr/>
        </p:nvSpPr>
        <p:spPr>
          <a:xfrm>
            <a:off x="4148734" y="1833961"/>
            <a:ext cx="3640733" cy="4104481"/>
          </a:xfrm>
          <a:prstGeom prst="roundRect">
            <a:avLst>
              <a:gd name="adj" fmla="val 4186"/>
            </a:avLst>
          </a:prstGeom>
          <a:solidFill>
            <a:srgbClr val="FEF2F2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Shape 6"/>
          <p:cNvSpPr/>
          <p:nvPr/>
        </p:nvSpPr>
        <p:spPr>
          <a:xfrm>
            <a:off x="4174133" y="1833961"/>
            <a:ext cx="0" cy="4104481"/>
          </a:xfrm>
          <a:prstGeom prst="line">
            <a:avLst/>
          </a:prstGeom>
          <a:noFill/>
          <a:ln w="38100">
            <a:solidFill>
              <a:srgbClr val="EF4444"/>
            </a:solidFill>
            <a:prstDash val="solid"/>
          </a:ln>
        </p:spPr>
        <p:txBody>
          <a:bodyPr/>
          <a:lstStyle/>
          <a:p>
            <a:pPr defTabSz="1219170"/>
            <a:endParaRPr lang="en-US" sz="24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" name="Text 7"/>
          <p:cNvSpPr/>
          <p:nvPr/>
        </p:nvSpPr>
        <p:spPr>
          <a:xfrm>
            <a:off x="4453534" y="2087961"/>
            <a:ext cx="3143572" cy="4976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960"/>
              </a:lnSpc>
              <a:spcAft>
                <a:spcPts val="1200"/>
              </a:spcAft>
            </a:pPr>
            <a:r>
              <a:rPr lang="en-US" sz="1400" b="1" dirty="0">
                <a:solidFill>
                  <a:srgbClr val="DC2626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Challenge #2: Analysis is Overwhelming</a:t>
            </a:r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0" name="Text 8"/>
          <p:cNvSpPr/>
          <p:nvPr/>
        </p:nvSpPr>
        <p:spPr>
          <a:xfrm>
            <a:off x="4453534" y="2941240"/>
            <a:ext cx="3081933" cy="2743200"/>
          </a:xfrm>
          <a:prstGeom prst="rect">
            <a:avLst/>
          </a:prstGeom>
          <a:noFill/>
          <a:ln/>
        </p:spPr>
        <p:txBody>
          <a:bodyPr wrap="square" lIns="114300" tIns="0" rIns="0" bIns="0" rtlCol="0" anchor="t"/>
          <a:lstStyle/>
          <a:p>
            <a:pPr marL="114297" indent="-114297" defTabSz="1219170">
              <a:lnSpc>
                <a:spcPts val="2800"/>
              </a:lnSpc>
              <a:spcAft>
                <a:spcPts val="600"/>
              </a:spcAft>
              <a:buSzPct val="100000"/>
              <a:buFontTx/>
              <a:buChar char="•"/>
            </a:pPr>
            <a:r>
              <a:rPr lang="en-US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Each interview requires multiple readings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114297" indent="-114297" defTabSz="1219170">
              <a:lnSpc>
                <a:spcPts val="2800"/>
              </a:lnSpc>
              <a:spcAft>
                <a:spcPts val="600"/>
              </a:spcAft>
              <a:buSzPct val="100000"/>
              <a:buFontTx/>
              <a:buChar char="•"/>
            </a:pPr>
            <a:r>
              <a:rPr lang="en-US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Identify patterns → code responses → interpret themes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114297" indent="-114297" defTabSz="1219170">
              <a:lnSpc>
                <a:spcPts val="2800"/>
              </a:lnSpc>
              <a:spcAft>
                <a:spcPts val="600"/>
              </a:spcAft>
              <a:buSzPct val="100000"/>
              <a:buFontTx/>
              <a:buChar char="•"/>
            </a:pPr>
            <a:r>
              <a:rPr lang="en-US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Analysis of 50 interviews can take months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" name="Text 9"/>
          <p:cNvSpPr/>
          <p:nvPr/>
        </p:nvSpPr>
        <p:spPr>
          <a:xfrm>
            <a:off x="8043466" y="2136180"/>
            <a:ext cx="3640733" cy="3500040"/>
          </a:xfrm>
          <a:prstGeom prst="roundRect">
            <a:avLst>
              <a:gd name="adj" fmla="val 4354"/>
            </a:avLst>
          </a:prstGeom>
          <a:solidFill>
            <a:srgbClr val="FEF2F2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" name="Shape 10"/>
          <p:cNvSpPr/>
          <p:nvPr/>
        </p:nvSpPr>
        <p:spPr>
          <a:xfrm>
            <a:off x="8068865" y="2136180"/>
            <a:ext cx="0" cy="3500040"/>
          </a:xfrm>
          <a:prstGeom prst="line">
            <a:avLst/>
          </a:prstGeom>
          <a:noFill/>
          <a:ln w="38100">
            <a:solidFill>
              <a:srgbClr val="EF4444"/>
            </a:solidFill>
            <a:prstDash val="solid"/>
          </a:ln>
        </p:spPr>
        <p:txBody>
          <a:bodyPr/>
          <a:lstStyle/>
          <a:p>
            <a:pPr defTabSz="1219170"/>
            <a:endParaRPr lang="en-US" sz="24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" name="Text 11"/>
          <p:cNvSpPr/>
          <p:nvPr/>
        </p:nvSpPr>
        <p:spPr>
          <a:xfrm>
            <a:off x="8348266" y="2390180"/>
            <a:ext cx="3143572" cy="2488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960"/>
              </a:lnSpc>
              <a:spcAft>
                <a:spcPts val="1200"/>
              </a:spcAft>
            </a:pPr>
            <a:r>
              <a:rPr lang="en-US" sz="1400" b="1" dirty="0">
                <a:solidFill>
                  <a:srgbClr val="DC2626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Challenge #3: Limited Sample Sizes</a:t>
            </a:r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4" name="Text 12"/>
          <p:cNvSpPr/>
          <p:nvPr/>
        </p:nvSpPr>
        <p:spPr>
          <a:xfrm>
            <a:off x="8348266" y="2994620"/>
            <a:ext cx="3081933" cy="2387600"/>
          </a:xfrm>
          <a:prstGeom prst="rect">
            <a:avLst/>
          </a:prstGeom>
          <a:noFill/>
          <a:ln/>
        </p:spPr>
        <p:txBody>
          <a:bodyPr wrap="square" lIns="114300" tIns="0" rIns="0" bIns="0" rtlCol="0" anchor="t"/>
          <a:lstStyle/>
          <a:p>
            <a:pPr marL="114297" indent="-114297" defTabSz="1219170">
              <a:lnSpc>
                <a:spcPts val="2800"/>
              </a:lnSpc>
              <a:spcAft>
                <a:spcPts val="600"/>
              </a:spcAft>
              <a:buSzPct val="100000"/>
              <a:buFontTx/>
              <a:buChar char="•"/>
            </a:pPr>
            <a:r>
              <a:rPr lang="en-US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Typical sample: 20-30 participants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114297" indent="-114297" defTabSz="1219170">
              <a:lnSpc>
                <a:spcPts val="2800"/>
              </a:lnSpc>
              <a:spcAft>
                <a:spcPts val="600"/>
              </a:spcAft>
              <a:buSzPct val="100000"/>
              <a:buFontTx/>
              <a:buChar char="•"/>
            </a:pPr>
            <a:r>
              <a:rPr lang="en-US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Quantitative studies use hundreds or thousands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114297" indent="-114297" defTabSz="1219170">
              <a:lnSpc>
                <a:spcPts val="2800"/>
              </a:lnSpc>
              <a:spcAft>
                <a:spcPts val="600"/>
              </a:spcAft>
              <a:buSzPct val="100000"/>
              <a:buFontTx/>
              <a:buChar char="•"/>
            </a:pPr>
            <a:r>
              <a:rPr lang="en-US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Small samples limit generalizability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Text 13"/>
          <p:cNvSpPr/>
          <p:nvPr/>
        </p:nvSpPr>
        <p:spPr>
          <a:xfrm>
            <a:off x="508000" y="6375400"/>
            <a:ext cx="2371189" cy="177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400"/>
              </a:lnSpc>
            </a:pPr>
            <a:r>
              <a:rPr lang="en-US" sz="1000" dirty="0">
                <a:solidFill>
                  <a:srgbClr val="64748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Module 8.1 • Why AI Changes Everything</a:t>
            </a:r>
            <a:endParaRPr lang="en-US" sz="10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08000" y="304800"/>
            <a:ext cx="8977123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3600"/>
              </a:lnSpc>
            </a:pPr>
            <a:r>
              <a:rPr lang="en-US" sz="3600" b="1" dirty="0">
                <a:solidFill>
                  <a:srgbClr val="0891B2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How AI Transforms Qualitative Research</a:t>
            </a:r>
            <a:endParaRPr lang="en-US" sz="36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3" name="Image 0" descr="/tmp/rasterized-gradient-777b517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2006800"/>
            <a:ext cx="5562600" cy="1676201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558801" y="2260799"/>
            <a:ext cx="5103876" cy="2488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960"/>
              </a:lnSpc>
              <a:spcAft>
                <a:spcPts val="1000"/>
              </a:spcAft>
            </a:pPr>
            <a:r>
              <a:rPr lang="en-US" sz="1400" b="1" dirty="0">
                <a:solidFill>
                  <a:srgbClr val="059669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Transformation #1: Scale</a:t>
            </a:r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Text 2"/>
          <p:cNvSpPr/>
          <p:nvPr/>
        </p:nvSpPr>
        <p:spPr>
          <a:xfrm>
            <a:off x="558801" y="2636640"/>
            <a:ext cx="5103876" cy="7923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2080"/>
              </a:lnSpc>
            </a:pPr>
            <a:r>
              <a:rPr lang="en-US" sz="1300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AI can conduct in-depth interviews with </a:t>
            </a:r>
            <a:r>
              <a:rPr lang="en-US" sz="1300" b="1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hundreds of participants simultaneously</a:t>
            </a:r>
            <a:r>
              <a:rPr lang="en-US" sz="1300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— in the time it traditionally took to interview just one person.</a:t>
            </a:r>
            <a:endParaRPr lang="en-US" sz="13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6" name="Image 1" descr="/tmp/rasterized-gradient-0dd97e8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4089401"/>
            <a:ext cx="5562600" cy="1676201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558801" y="4343400"/>
            <a:ext cx="5103876" cy="2488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960"/>
              </a:lnSpc>
              <a:spcAft>
                <a:spcPts val="1000"/>
              </a:spcAft>
            </a:pPr>
            <a:r>
              <a:rPr lang="en-US" sz="1400" b="1" dirty="0">
                <a:solidFill>
                  <a:srgbClr val="059669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Transformation #2: Speed</a:t>
            </a:r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Text 4"/>
          <p:cNvSpPr/>
          <p:nvPr/>
        </p:nvSpPr>
        <p:spPr>
          <a:xfrm>
            <a:off x="558801" y="4719241"/>
            <a:ext cx="5103876" cy="7923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2080"/>
              </a:lnSpc>
            </a:pPr>
            <a:r>
              <a:rPr lang="en-US" sz="1300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AI can identify patterns across hundreds of interviews in </a:t>
            </a:r>
            <a:r>
              <a:rPr lang="en-US" sz="1300" b="1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minutes</a:t>
            </a:r>
            <a:r>
              <a:rPr lang="en-US" sz="1300" dirty="0">
                <a:solidFill>
                  <a:srgbClr val="1E293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— applying existing theories or discovering new patterns researchers hadn't anticipated.</a:t>
            </a:r>
            <a:endParaRPr lang="en-US" sz="13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" name="Text 5"/>
          <p:cNvSpPr/>
          <p:nvPr/>
        </p:nvSpPr>
        <p:spPr>
          <a:xfrm>
            <a:off x="6121400" y="2490590"/>
            <a:ext cx="5562600" cy="2791221"/>
          </a:xfrm>
          <a:prstGeom prst="roundRect">
            <a:avLst>
              <a:gd name="adj" fmla="val 5460"/>
            </a:avLst>
          </a:prstGeom>
          <a:solidFill>
            <a:srgbClr val="0891B2"/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0" name="Text 6"/>
          <p:cNvSpPr/>
          <p:nvPr/>
        </p:nvSpPr>
        <p:spPr>
          <a:xfrm>
            <a:off x="6426201" y="2795390"/>
            <a:ext cx="5052060" cy="2309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820"/>
              </a:lnSpc>
              <a:spcAft>
                <a:spcPts val="1600"/>
              </a:spcAft>
            </a:pPr>
            <a:r>
              <a:rPr lang="en-US" sz="1300" dirty="0">
                <a:solidFill>
                  <a:srgbClr val="FFFFFF">
                    <a:alpha val="8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THE RESULT</a:t>
            </a:r>
            <a:endParaRPr lang="en-US" sz="13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" name="Text 7"/>
          <p:cNvSpPr/>
          <p:nvPr/>
        </p:nvSpPr>
        <p:spPr>
          <a:xfrm>
            <a:off x="6426201" y="3229571"/>
            <a:ext cx="5052060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2700"/>
              </a:lnSpc>
              <a:spcAft>
                <a:spcPts val="2000"/>
              </a:spcAft>
            </a:pPr>
            <a:r>
              <a:rPr lang="en-US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Qualitative research at the </a:t>
            </a:r>
            <a:r>
              <a:rPr lang="en-US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speed</a:t>
            </a:r>
            <a:r>
              <a:rPr lang="en-US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and </a:t>
            </a:r>
            <a:r>
              <a:rPr lang="en-US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scale</a:t>
            </a:r>
            <a:r>
              <a:rPr lang="en-US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of quantitative research.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" name="Text 8"/>
          <p:cNvSpPr/>
          <p:nvPr/>
        </p:nvSpPr>
        <p:spPr>
          <a:xfrm>
            <a:off x="6426200" y="4169371"/>
            <a:ext cx="762000" cy="25400"/>
          </a:xfrm>
          <a:prstGeom prst="rect">
            <a:avLst/>
          </a:prstGeom>
          <a:solidFill>
            <a:srgbClr val="FFFFFF">
              <a:alpha val="40000"/>
            </a:srgbClr>
          </a:solidFill>
          <a:ln/>
        </p:spPr>
        <p:txBody>
          <a:bodyPr wrap="square" rtlCol="0" anchor="ctr"/>
          <a:lstStyle/>
          <a:p>
            <a:pPr defTabSz="1219170"/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" name="Text 9"/>
          <p:cNvSpPr/>
          <p:nvPr/>
        </p:nvSpPr>
        <p:spPr>
          <a:xfrm>
            <a:off x="6426201" y="4448771"/>
            <a:ext cx="5052060" cy="5282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2080"/>
              </a:lnSpc>
            </a:pPr>
            <a:r>
              <a:rPr lang="en-US" sz="1300" dirty="0">
                <a:solidFill>
                  <a:srgbClr val="FFFFFF">
                    <a:alpha val="9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Studies that have examined AI for qualitative data analysis report </a:t>
            </a:r>
            <a:r>
              <a:rPr lang="en-US" sz="1300" b="1" dirty="0">
                <a:solidFill>
                  <a:srgbClr val="FFFFFF">
                    <a:alpha val="9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promising reliability results</a:t>
            </a:r>
            <a:r>
              <a:rPr lang="en-US" sz="1300" dirty="0">
                <a:solidFill>
                  <a:srgbClr val="FFFFFF">
                    <a:alpha val="90000"/>
                  </a:srgb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(Austin et al., 2024)</a:t>
            </a:r>
            <a:endParaRPr lang="en-US" sz="13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4" name="Text 10"/>
          <p:cNvSpPr/>
          <p:nvPr/>
        </p:nvSpPr>
        <p:spPr>
          <a:xfrm>
            <a:off x="508000" y="6375400"/>
            <a:ext cx="2385560" cy="177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defTabSz="1219170">
              <a:lnSpc>
                <a:spcPts val="1400"/>
              </a:lnSpc>
            </a:pPr>
            <a:r>
              <a:rPr lang="en-US" sz="1000" dirty="0">
                <a:solidFill>
                  <a:srgbClr val="64748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Module 8.1 • AI Enables New Possibilities</a:t>
            </a:r>
            <a:endParaRPr lang="en-US" sz="10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Modified xmlns="2cfcbfac-5f90-4a73-9575-0ef274affdb0" xsi:nil="true"/>
    <TaxCatchAll xmlns="172308ea-7c92-45bc-bd09-44fa4aca3a06" xsi:nil="true"/>
    <lcf76f155ced4ddcb4097134ff3c332f xmlns="2cfcbfac-5f90-4a73-9575-0ef274affdb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51ADCEA2798D14599E35A4B89CDDEC0" ma:contentTypeVersion="17" ma:contentTypeDescription="Create a new document." ma:contentTypeScope="" ma:versionID="93b043282904d177dfc0000df827d337">
  <xsd:schema xmlns:xsd="http://www.w3.org/2001/XMLSchema" xmlns:xs="http://www.w3.org/2001/XMLSchema" xmlns:p="http://schemas.microsoft.com/office/2006/metadata/properties" xmlns:ns2="2cfcbfac-5f90-4a73-9575-0ef274affdb0" xmlns:ns3="172308ea-7c92-45bc-bd09-44fa4aca3a06" targetNamespace="http://schemas.microsoft.com/office/2006/metadata/properties" ma:root="true" ma:fieldsID="7deff3d1dc1246741225273c0b5ef64d" ns2:_="" ns3:_="">
    <xsd:import namespace="2cfcbfac-5f90-4a73-9575-0ef274affdb0"/>
    <xsd:import namespace="172308ea-7c92-45bc-bd09-44fa4aca3a0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DateModified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fcbfac-5f90-4a73-9575-0ef274affdb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b9f639d2-9425-406a-b7d7-53d88a02ef0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DateModified" ma:index="23" nillable="true" ma:displayName="Date Modified" ma:format="DateOnly" ma:internalName="DateModified">
      <xsd:simpleType>
        <xsd:restriction base="dms:DateTim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2308ea-7c92-45bc-bd09-44fa4aca3a06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1de10c6-f71a-4663-a1bf-833061db95ad}" ma:internalName="TaxCatchAll" ma:showField="CatchAllData" ma:web="172308ea-7c92-45bc-bd09-44fa4aca3a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3A4F182-2BED-4041-A1A9-4FEC917C4E37}">
  <ds:schemaRefs>
    <ds:schemaRef ds:uri="http://schemas.microsoft.com/office/2006/metadata/properties"/>
    <ds:schemaRef ds:uri="http://schemas.microsoft.com/office/infopath/2007/PartnerControls"/>
    <ds:schemaRef ds:uri="2cfcbfac-5f90-4a73-9575-0ef274affdb0"/>
    <ds:schemaRef ds:uri="172308ea-7c92-45bc-bd09-44fa4aca3a06"/>
  </ds:schemaRefs>
</ds:datastoreItem>
</file>

<file path=customXml/itemProps2.xml><?xml version="1.0" encoding="utf-8"?>
<ds:datastoreItem xmlns:ds="http://schemas.openxmlformats.org/officeDocument/2006/customXml" ds:itemID="{8DC25D87-A195-4F9E-984B-9DA45D561E6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7DA50BE-01E0-4EB5-A6BC-14D68DB1530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fcbfac-5f90-4a73-9575-0ef274affdb0"/>
    <ds:schemaRef ds:uri="172308ea-7c92-45bc-bd09-44fa4aca3a0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723</Words>
  <Application>Microsoft Office PowerPoint</Application>
  <PresentationFormat>Widescreen</PresentationFormat>
  <Paragraphs>107</Paragraphs>
  <Slides>20</Slides>
  <Notes>12</Notes>
  <HiddenSlides>0</HiddenSlides>
  <MMClips>1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Office Theme</vt:lpstr>
      <vt:lpstr>1_Office Theme</vt:lpstr>
      <vt:lpstr>PowerPoint Presentation</vt:lpstr>
      <vt:lpstr>Can AI Change Minds?</vt:lpstr>
      <vt:lpstr>What You'll Learn</vt:lpstr>
      <vt:lpstr>Traditional Surveys</vt:lpstr>
      <vt:lpstr>AI-Powered Surveys</vt:lpstr>
      <vt:lpstr>Example: Why Do People Drink?</vt:lpstr>
      <vt:lpstr>What is Qualitative Research?</vt:lpstr>
      <vt:lpstr>PowerPoint Presentation</vt:lpstr>
      <vt:lpstr>PowerPoint Presentation</vt:lpstr>
      <vt:lpstr>Example: Presidential Politics</vt:lpstr>
      <vt:lpstr>PowerPoint Presentation</vt:lpstr>
      <vt:lpstr>CloudResearch Study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Aaron Moss</dc:creator>
  <cp:lastModifiedBy>Aaron Moss</cp:lastModifiedBy>
  <cp:revision>15</cp:revision>
  <dcterms:created xsi:type="dcterms:W3CDTF">2025-12-04T19:21:15Z</dcterms:created>
  <dcterms:modified xsi:type="dcterms:W3CDTF">2026-01-13T15:33:09Z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0x010100051ADCEA2798D14599E35A4B89CDDEC0</vt:lpwstr>
  </property>
  <property fmtid="{D5CDD505-2E9C-101B-9397-08002B2CF9AE}" pid="3" name="MediaServiceImageTags">
    <vt:lpwstr/>
  </property>
</Properties>
</file>